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463" r:id="rId2"/>
    <p:sldId id="549" r:id="rId3"/>
    <p:sldId id="550" r:id="rId4"/>
    <p:sldId id="551" r:id="rId5"/>
    <p:sldId id="552" r:id="rId6"/>
    <p:sldId id="553" r:id="rId7"/>
    <p:sldId id="554" r:id="rId8"/>
    <p:sldId id="555" r:id="rId9"/>
    <p:sldId id="556" r:id="rId10"/>
    <p:sldId id="557" r:id="rId11"/>
    <p:sldId id="558" r:id="rId12"/>
    <p:sldId id="539" r:id="rId13"/>
  </p:sldIdLst>
  <p:sldSz cx="9144000" cy="6858000" type="screen4x3"/>
  <p:notesSz cx="6805613" cy="9939338"/>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3874">
          <p15:clr>
            <a:srgbClr val="A4A3A4"/>
          </p15:clr>
        </p15:guide>
        <p15:guide id="2">
          <p15:clr>
            <a:srgbClr val="A4A3A4"/>
          </p15:clr>
        </p15:guide>
        <p15:guide id="3" pos="28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82898F"/>
    <a:srgbClr val="606A73"/>
    <a:srgbClr val="5A7F92"/>
    <a:srgbClr val="7D99AA"/>
    <a:srgbClr val="35424A"/>
    <a:srgbClr val="000000"/>
    <a:srgbClr val="7E99AA"/>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00" autoAdjust="0"/>
    <p:restoredTop sz="92960" autoAdjust="0"/>
  </p:normalViewPr>
  <p:slideViewPr>
    <p:cSldViewPr snapToGrid="0">
      <p:cViewPr>
        <p:scale>
          <a:sx n="75" d="100"/>
          <a:sy n="75" d="100"/>
        </p:scale>
        <p:origin x="-510" y="-6"/>
      </p:cViewPr>
      <p:guideLst>
        <p:guide orient="horz" pos="3874"/>
        <p:guide/>
        <p:guide pos="288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9715" cy="496631"/>
          </a:xfrm>
          <a:prstGeom prst="rect">
            <a:avLst/>
          </a:prstGeom>
        </p:spPr>
        <p:txBody>
          <a:bodyPr vert="horz" lIns="91417" tIns="45709" rIns="91417" bIns="45709" rtlCol="0"/>
          <a:lstStyle>
            <a:lvl1pPr algn="l">
              <a:defRPr sz="1200">
                <a:latin typeface="Arial" charset="0"/>
                <a:cs typeface="Arial" charset="0"/>
              </a:defRPr>
            </a:lvl1pPr>
          </a:lstStyle>
          <a:p>
            <a:pPr>
              <a:defRPr/>
            </a:pPr>
            <a:endParaRPr lang="en-US" dirty="0">
              <a:latin typeface="Calibri" pitchFamily="34" charset="0"/>
              <a:cs typeface="Calibri" pitchFamily="34" charset="0"/>
            </a:endParaRPr>
          </a:p>
        </p:txBody>
      </p:sp>
      <p:sp>
        <p:nvSpPr>
          <p:cNvPr id="3" name="Date Placeholder 2"/>
          <p:cNvSpPr>
            <a:spLocks noGrp="1"/>
          </p:cNvSpPr>
          <p:nvPr>
            <p:ph type="dt" sz="quarter" idx="1"/>
          </p:nvPr>
        </p:nvSpPr>
        <p:spPr>
          <a:xfrm>
            <a:off x="3854360" y="2"/>
            <a:ext cx="2949715" cy="496631"/>
          </a:xfrm>
          <a:prstGeom prst="rect">
            <a:avLst/>
          </a:prstGeom>
        </p:spPr>
        <p:txBody>
          <a:bodyPr vert="horz" lIns="91417" tIns="45709" rIns="91417" bIns="45709" rtlCol="0"/>
          <a:lstStyle>
            <a:lvl1pPr algn="r">
              <a:defRPr sz="1200">
                <a:latin typeface="Arial" charset="0"/>
                <a:cs typeface="Arial" charset="0"/>
              </a:defRPr>
            </a:lvl1pPr>
          </a:lstStyle>
          <a:p>
            <a:pPr>
              <a:defRPr/>
            </a:pPr>
            <a:fld id="{18E36F34-4476-47C2-87A9-BEB9D6BB1B14}" type="datetimeFigureOut">
              <a:rPr lang="en-US">
                <a:latin typeface="Calibri" pitchFamily="34" charset="0"/>
                <a:cs typeface="Calibri" pitchFamily="34" charset="0"/>
              </a:rPr>
              <a:pPr>
                <a:defRPr/>
              </a:pPr>
              <a:t>1/21/2014</a:t>
            </a:fld>
            <a:endParaRPr lang="en-US" dirty="0">
              <a:latin typeface="Calibri" pitchFamily="34" charset="0"/>
              <a:cs typeface="Calibri" pitchFamily="34" charset="0"/>
            </a:endParaRPr>
          </a:p>
        </p:txBody>
      </p:sp>
      <p:sp>
        <p:nvSpPr>
          <p:cNvPr id="4" name="Footer Placeholder 3"/>
          <p:cNvSpPr>
            <a:spLocks noGrp="1"/>
          </p:cNvSpPr>
          <p:nvPr>
            <p:ph type="ftr" sz="quarter" idx="2"/>
          </p:nvPr>
        </p:nvSpPr>
        <p:spPr>
          <a:xfrm>
            <a:off x="4" y="9441026"/>
            <a:ext cx="2949715" cy="496631"/>
          </a:xfrm>
          <a:prstGeom prst="rect">
            <a:avLst/>
          </a:prstGeom>
        </p:spPr>
        <p:txBody>
          <a:bodyPr vert="horz" lIns="91417" tIns="45709" rIns="91417" bIns="45709" rtlCol="0" anchor="b"/>
          <a:lstStyle>
            <a:lvl1pPr algn="l">
              <a:defRPr sz="1200">
                <a:latin typeface="Arial" charset="0"/>
                <a:cs typeface="Arial" charset="0"/>
              </a:defRPr>
            </a:lvl1pPr>
          </a:lstStyle>
          <a:p>
            <a:pPr>
              <a:defRPr/>
            </a:pPr>
            <a:endParaRPr lang="en-US" dirty="0">
              <a:latin typeface="Calibri" pitchFamily="34" charset="0"/>
              <a:cs typeface="Calibri" pitchFamily="34" charset="0"/>
            </a:endParaRPr>
          </a:p>
        </p:txBody>
      </p:sp>
      <p:sp>
        <p:nvSpPr>
          <p:cNvPr id="5" name="Slide Number Placeholder 4"/>
          <p:cNvSpPr>
            <a:spLocks noGrp="1"/>
          </p:cNvSpPr>
          <p:nvPr>
            <p:ph type="sldNum" sz="quarter" idx="3"/>
          </p:nvPr>
        </p:nvSpPr>
        <p:spPr>
          <a:xfrm>
            <a:off x="3854360" y="9441026"/>
            <a:ext cx="2949715" cy="496631"/>
          </a:xfrm>
          <a:prstGeom prst="rect">
            <a:avLst/>
          </a:prstGeom>
        </p:spPr>
        <p:txBody>
          <a:bodyPr vert="horz" lIns="91417" tIns="45709" rIns="91417" bIns="45709" rtlCol="0" anchor="b"/>
          <a:lstStyle>
            <a:lvl1pPr algn="r">
              <a:defRPr sz="1200">
                <a:latin typeface="Arial" charset="0"/>
                <a:cs typeface="Arial" charset="0"/>
              </a:defRPr>
            </a:lvl1pPr>
          </a:lstStyle>
          <a:p>
            <a:pPr>
              <a:defRPr/>
            </a:pPr>
            <a:fld id="{42C44737-E9C9-4EDD-8A4D-F551045D2211}" type="slidenum">
              <a:rPr lang="en-US">
                <a:latin typeface="Calibri" pitchFamily="34" charset="0"/>
                <a:cs typeface="Calibri" pitchFamily="34" charset="0"/>
              </a:rPr>
              <a:pPr>
                <a:defRPr/>
              </a:pPr>
              <a:t>‹#›</a:t>
            </a:fld>
            <a:endParaRPr lang="en-US" dirty="0">
              <a:latin typeface="Calibri" pitchFamily="34" charset="0"/>
              <a:cs typeface="Calibri" pitchFamily="34" charset="0"/>
            </a:endParaRPr>
          </a:p>
        </p:txBody>
      </p:sp>
    </p:spTree>
    <p:extLst>
      <p:ext uri="{BB962C8B-B14F-4D97-AF65-F5344CB8AC3E}">
        <p14:creationId xmlns:p14="http://schemas.microsoft.com/office/powerpoint/2010/main" val="3948762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9715" cy="496631"/>
          </a:xfrm>
          <a:prstGeom prst="rect">
            <a:avLst/>
          </a:prstGeom>
        </p:spPr>
        <p:txBody>
          <a:bodyPr vert="horz" lIns="93592" tIns="46796" rIns="93592" bIns="46796" rtlCol="0"/>
          <a:lstStyle>
            <a:lvl1pPr algn="l" fontAlgn="auto">
              <a:spcBef>
                <a:spcPts val="0"/>
              </a:spcBef>
              <a:spcAft>
                <a:spcPts val="0"/>
              </a:spcAft>
              <a:defRPr sz="1200">
                <a:latin typeface="Calibri" pitchFamily="34" charset="0"/>
                <a:cs typeface="+mn-cs"/>
              </a:defRPr>
            </a:lvl1pPr>
          </a:lstStyle>
          <a:p>
            <a:pPr>
              <a:defRPr/>
            </a:pPr>
            <a:endParaRPr lang="en-US" dirty="0"/>
          </a:p>
        </p:txBody>
      </p:sp>
      <p:sp>
        <p:nvSpPr>
          <p:cNvPr id="3" name="Date Placeholder 2"/>
          <p:cNvSpPr>
            <a:spLocks noGrp="1"/>
          </p:cNvSpPr>
          <p:nvPr>
            <p:ph type="dt" idx="1"/>
          </p:nvPr>
        </p:nvSpPr>
        <p:spPr>
          <a:xfrm>
            <a:off x="3854360" y="2"/>
            <a:ext cx="2949715" cy="496631"/>
          </a:xfrm>
          <a:prstGeom prst="rect">
            <a:avLst/>
          </a:prstGeom>
        </p:spPr>
        <p:txBody>
          <a:bodyPr vert="horz" lIns="93592" tIns="46796" rIns="93592" bIns="46796" rtlCol="0"/>
          <a:lstStyle>
            <a:lvl1pPr algn="r" fontAlgn="auto">
              <a:spcBef>
                <a:spcPts val="0"/>
              </a:spcBef>
              <a:spcAft>
                <a:spcPts val="0"/>
              </a:spcAft>
              <a:defRPr sz="1200">
                <a:latin typeface="Calibri" pitchFamily="34" charset="0"/>
                <a:cs typeface="+mn-cs"/>
              </a:defRPr>
            </a:lvl1pPr>
          </a:lstStyle>
          <a:p>
            <a:pPr>
              <a:defRPr/>
            </a:pPr>
            <a:fld id="{145921CC-F61E-4CAE-A28C-CA9F891EFD64}" type="datetimeFigureOut">
              <a:rPr lang="en-US" smtClean="0"/>
              <a:pPr>
                <a:defRPr/>
              </a:pPr>
              <a:t>1/21/2014</a:t>
            </a:fld>
            <a:endParaRPr lang="en-US" dirty="0"/>
          </a:p>
        </p:txBody>
      </p:sp>
      <p:sp>
        <p:nvSpPr>
          <p:cNvPr id="4" name="Slide Image Placeholder 3"/>
          <p:cNvSpPr>
            <a:spLocks noGrp="1" noRot="1" noChangeAspect="1"/>
          </p:cNvSpPr>
          <p:nvPr>
            <p:ph type="sldImg" idx="2"/>
          </p:nvPr>
        </p:nvSpPr>
        <p:spPr>
          <a:xfrm>
            <a:off x="919163" y="744538"/>
            <a:ext cx="4967287" cy="3727450"/>
          </a:xfrm>
          <a:prstGeom prst="rect">
            <a:avLst/>
          </a:prstGeom>
          <a:noFill/>
          <a:ln w="12700">
            <a:solidFill>
              <a:prstClr val="black"/>
            </a:solidFill>
          </a:ln>
        </p:spPr>
        <p:txBody>
          <a:bodyPr vert="horz" lIns="93592" tIns="46796" rIns="93592" bIns="46796" rtlCol="0" anchor="ctr"/>
          <a:lstStyle/>
          <a:p>
            <a:pPr lvl="0"/>
            <a:endParaRPr lang="en-US" noProof="0" dirty="0"/>
          </a:p>
        </p:txBody>
      </p:sp>
      <p:sp>
        <p:nvSpPr>
          <p:cNvPr id="5" name="Notes Placeholder 4"/>
          <p:cNvSpPr>
            <a:spLocks noGrp="1"/>
          </p:cNvSpPr>
          <p:nvPr>
            <p:ph type="body" sz="quarter" idx="3"/>
          </p:nvPr>
        </p:nvSpPr>
        <p:spPr>
          <a:xfrm>
            <a:off x="681180" y="4720514"/>
            <a:ext cx="5443257" cy="4473039"/>
          </a:xfrm>
          <a:prstGeom prst="rect">
            <a:avLst/>
          </a:prstGeom>
        </p:spPr>
        <p:txBody>
          <a:bodyPr vert="horz" lIns="93592" tIns="46796" rIns="93592" bIns="46796"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4" y="9441026"/>
            <a:ext cx="2949715" cy="496631"/>
          </a:xfrm>
          <a:prstGeom prst="rect">
            <a:avLst/>
          </a:prstGeom>
        </p:spPr>
        <p:txBody>
          <a:bodyPr vert="horz" lIns="93592" tIns="46796" rIns="93592" bIns="46796" rtlCol="0" anchor="b"/>
          <a:lstStyle>
            <a:lvl1pPr algn="l" fontAlgn="auto">
              <a:spcBef>
                <a:spcPts val="0"/>
              </a:spcBef>
              <a:spcAft>
                <a:spcPts val="0"/>
              </a:spcAft>
              <a:defRPr sz="1200">
                <a:latin typeface="Calibri" pitchFamily="34" charset="0"/>
                <a:cs typeface="+mn-cs"/>
              </a:defRPr>
            </a:lvl1pPr>
          </a:lstStyle>
          <a:p>
            <a:pPr>
              <a:defRPr/>
            </a:pPr>
            <a:endParaRPr lang="en-US" dirty="0"/>
          </a:p>
        </p:txBody>
      </p:sp>
      <p:sp>
        <p:nvSpPr>
          <p:cNvPr id="7" name="Slide Number Placeholder 6"/>
          <p:cNvSpPr>
            <a:spLocks noGrp="1"/>
          </p:cNvSpPr>
          <p:nvPr>
            <p:ph type="sldNum" sz="quarter" idx="5"/>
          </p:nvPr>
        </p:nvSpPr>
        <p:spPr>
          <a:xfrm>
            <a:off x="3854360" y="9441026"/>
            <a:ext cx="2949715" cy="496631"/>
          </a:xfrm>
          <a:prstGeom prst="rect">
            <a:avLst/>
          </a:prstGeom>
        </p:spPr>
        <p:txBody>
          <a:bodyPr vert="horz" lIns="93592" tIns="46796" rIns="93592" bIns="46796" rtlCol="0" anchor="b"/>
          <a:lstStyle>
            <a:lvl1pPr algn="r" fontAlgn="auto">
              <a:spcBef>
                <a:spcPts val="0"/>
              </a:spcBef>
              <a:spcAft>
                <a:spcPts val="0"/>
              </a:spcAft>
              <a:defRPr sz="1200">
                <a:latin typeface="Calibri" pitchFamily="34" charset="0"/>
                <a:cs typeface="+mn-cs"/>
              </a:defRPr>
            </a:lvl1pPr>
          </a:lstStyle>
          <a:p>
            <a:pPr>
              <a:defRPr/>
            </a:pPr>
            <a:fld id="{A7799278-9617-4282-BAAA-AD0E198FC343}" type="slidenum">
              <a:rPr lang="en-US" smtClean="0"/>
              <a:pPr>
                <a:defRPr/>
              </a:pPr>
              <a:t>‹#›</a:t>
            </a:fld>
            <a:endParaRPr lang="en-US" dirty="0"/>
          </a:p>
        </p:txBody>
      </p:sp>
    </p:spTree>
    <p:extLst>
      <p:ext uri="{BB962C8B-B14F-4D97-AF65-F5344CB8AC3E}">
        <p14:creationId xmlns:p14="http://schemas.microsoft.com/office/powerpoint/2010/main" val="9955120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7799278-9617-4282-BAAA-AD0E198FC343}" type="slidenum">
              <a:rPr lang="en-US" smtClean="0"/>
              <a:pPr>
                <a:defRPr/>
              </a:pPr>
              <a:t>1</a:t>
            </a:fld>
            <a:endParaRPr lang="en-US" dirty="0"/>
          </a:p>
        </p:txBody>
      </p:sp>
    </p:spTree>
    <p:extLst>
      <p:ext uri="{BB962C8B-B14F-4D97-AF65-F5344CB8AC3E}">
        <p14:creationId xmlns:p14="http://schemas.microsoft.com/office/powerpoint/2010/main" val="3104783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blue_logo.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6597650" y="6383338"/>
            <a:ext cx="21129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Slide Number Placeholder 1"/>
          <p:cNvSpPr>
            <a:spLocks noGrp="1"/>
          </p:cNvSpPr>
          <p:nvPr>
            <p:ph type="sldNum" sz="quarter" idx="4"/>
          </p:nvPr>
        </p:nvSpPr>
        <p:spPr>
          <a:xfrm>
            <a:off x="104775" y="6413500"/>
            <a:ext cx="457200" cy="365125"/>
          </a:xfrm>
          <a:prstGeom prst="rect">
            <a:avLst/>
          </a:prstGeom>
        </p:spPr>
        <p:txBody>
          <a:bodyPr vert="horz" lIns="91440" tIns="45720" rIns="91440" bIns="45720" rtlCol="0" anchor="ctr"/>
          <a:lstStyle>
            <a:lvl1pPr algn="r">
              <a:defRPr sz="1000">
                <a:solidFill>
                  <a:schemeClr val="tx1"/>
                </a:solidFill>
                <a:latin typeface="+mj-lt"/>
              </a:defRPr>
            </a:lvl1pPr>
          </a:lstStyle>
          <a:p>
            <a:fld id="{566126A5-8985-4D99-9F16-E7E6A6354FC5}" type="slidenum">
              <a:rPr lang="en-US" smtClean="0"/>
              <a:pPr/>
              <a:t>‹#›</a:t>
            </a:fld>
            <a:endParaRPr lang="en-US" dirty="0"/>
          </a:p>
        </p:txBody>
      </p:sp>
    </p:spTree>
    <p:extLst>
      <p:ext uri="{BB962C8B-B14F-4D97-AF65-F5344CB8AC3E}">
        <p14:creationId xmlns:p14="http://schemas.microsoft.com/office/powerpoint/2010/main" val="142064043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descr="blue_logo.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6597650" y="6383338"/>
            <a:ext cx="21129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Slide Number Placeholder 1"/>
          <p:cNvSpPr>
            <a:spLocks noGrp="1"/>
          </p:cNvSpPr>
          <p:nvPr>
            <p:ph type="sldNum" sz="quarter" idx="4"/>
          </p:nvPr>
        </p:nvSpPr>
        <p:spPr>
          <a:xfrm>
            <a:off x="104775" y="6413500"/>
            <a:ext cx="457200" cy="365125"/>
          </a:xfrm>
          <a:prstGeom prst="rect">
            <a:avLst/>
          </a:prstGeom>
        </p:spPr>
        <p:txBody>
          <a:bodyPr vert="horz" lIns="91440" tIns="45720" rIns="91440" bIns="45720" rtlCol="0" anchor="ctr"/>
          <a:lstStyle>
            <a:lvl1pPr algn="r">
              <a:defRPr sz="1200">
                <a:solidFill>
                  <a:schemeClr val="tx1"/>
                </a:solidFill>
                <a:latin typeface="+mj-lt"/>
              </a:defRPr>
            </a:lvl1pPr>
          </a:lstStyle>
          <a:p>
            <a:fld id="{566126A5-8985-4D99-9F16-E7E6A6354FC5}" type="slidenum">
              <a:rPr lang="en-US" smtClean="0"/>
              <a:pPr/>
              <a:t>‹#›</a:t>
            </a:fld>
            <a:endParaRPr lang="en-US" dirty="0"/>
          </a:p>
        </p:txBody>
      </p:sp>
      <p:sp>
        <p:nvSpPr>
          <p:cNvPr id="7" name="Rectangle 6"/>
          <p:cNvSpPr/>
          <p:nvPr userDrawn="1"/>
        </p:nvSpPr>
        <p:spPr>
          <a:xfrm>
            <a:off x="2367911" y="6488668"/>
            <a:ext cx="5329451" cy="276999"/>
          </a:xfrm>
          <a:prstGeom prst="rect">
            <a:avLst/>
          </a:prstGeom>
        </p:spPr>
        <p:txBody>
          <a:bodyPr wrap="square">
            <a:spAutoFit/>
          </a:bodyPr>
          <a:lstStyle/>
          <a:p>
            <a:r>
              <a:rPr lang="de-DE" sz="1200" b="1" dirty="0" smtClean="0"/>
              <a:t>Confidential   -  All Rights Reserved  -  © 2012</a:t>
            </a:r>
            <a:endParaRPr lang="en-GB" sz="1200" dirty="0"/>
          </a:p>
        </p:txBody>
      </p:sp>
    </p:spTree>
    <p:extLst>
      <p:ext uri="{BB962C8B-B14F-4D97-AF65-F5344CB8AC3E}">
        <p14:creationId xmlns:p14="http://schemas.microsoft.com/office/powerpoint/2010/main" val="245523211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104775" y="6413500"/>
            <a:ext cx="457200" cy="365125"/>
          </a:xfrm>
          <a:prstGeom prst="rect">
            <a:avLst/>
          </a:prstGeom>
        </p:spPr>
        <p:txBody>
          <a:bodyPr vert="horz" lIns="91440" tIns="45720" rIns="91440" bIns="45720" rtlCol="0" anchor="ctr"/>
          <a:lstStyle>
            <a:lvl1pPr algn="r">
              <a:defRPr sz="1000">
                <a:solidFill>
                  <a:schemeClr val="tx1"/>
                </a:solidFill>
                <a:latin typeface="+mj-lt"/>
              </a:defRPr>
            </a:lvl1pPr>
          </a:lstStyle>
          <a:p>
            <a:fld id="{566126A5-8985-4D99-9F16-E7E6A6354FC5}" type="slidenum">
              <a:rPr lang="en-US" smtClean="0"/>
              <a:pPr/>
              <a:t>‹#›</a:t>
            </a:fld>
            <a:endParaRPr lang="en-US" dirty="0"/>
          </a:p>
        </p:txBody>
      </p:sp>
    </p:spTree>
    <p:extLst>
      <p:ext uri="{BB962C8B-B14F-4D97-AF65-F5344CB8AC3E}">
        <p14:creationId xmlns:p14="http://schemas.microsoft.com/office/powerpoint/2010/main" val="389895066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3" descr="blue_logo.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6597650" y="6383338"/>
            <a:ext cx="2112963"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1"/>
          <p:cNvSpPr>
            <a:spLocks noGrp="1"/>
          </p:cNvSpPr>
          <p:nvPr>
            <p:ph type="sldNum" sz="quarter" idx="4"/>
          </p:nvPr>
        </p:nvSpPr>
        <p:spPr>
          <a:xfrm>
            <a:off x="104775" y="6413500"/>
            <a:ext cx="457200" cy="365125"/>
          </a:xfrm>
          <a:prstGeom prst="rect">
            <a:avLst/>
          </a:prstGeom>
        </p:spPr>
        <p:txBody>
          <a:bodyPr vert="horz" lIns="91440" tIns="45720" rIns="91440" bIns="45720" rtlCol="0" anchor="ctr"/>
          <a:lstStyle>
            <a:lvl1pPr algn="r">
              <a:defRPr sz="1000">
                <a:solidFill>
                  <a:schemeClr val="tx1"/>
                </a:solidFill>
                <a:latin typeface="+mj-lt"/>
              </a:defRPr>
            </a:lvl1pPr>
          </a:lstStyle>
          <a:p>
            <a:fld id="{566126A5-8985-4D99-9F16-E7E6A6354FC5}" type="slidenum">
              <a:rPr lang="en-US" smtClean="0"/>
              <a:pPr/>
              <a:t>‹#›</a:t>
            </a:fld>
            <a:endParaRPr lang="en-US" dirty="0"/>
          </a:p>
        </p:txBody>
      </p:sp>
    </p:spTree>
    <p:extLst>
      <p:ext uri="{BB962C8B-B14F-4D97-AF65-F5344CB8AC3E}">
        <p14:creationId xmlns:p14="http://schemas.microsoft.com/office/powerpoint/2010/main" val="290658347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457200"/>
            <a:ext cx="8229600"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868488"/>
            <a:ext cx="8229600"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2" name="Slide Number Placeholder 1"/>
          <p:cNvSpPr>
            <a:spLocks noGrp="1"/>
          </p:cNvSpPr>
          <p:nvPr>
            <p:ph type="sldNum" sz="quarter" idx="4"/>
          </p:nvPr>
        </p:nvSpPr>
        <p:spPr>
          <a:xfrm>
            <a:off x="104775" y="6413500"/>
            <a:ext cx="457200" cy="365125"/>
          </a:xfrm>
          <a:prstGeom prst="rect">
            <a:avLst/>
          </a:prstGeom>
        </p:spPr>
        <p:txBody>
          <a:bodyPr vert="horz" lIns="91440" tIns="45720" rIns="91440" bIns="45720" rtlCol="0" anchor="ctr"/>
          <a:lstStyle>
            <a:lvl1pPr algn="r">
              <a:defRPr sz="1000">
                <a:solidFill>
                  <a:srgbClr val="606A73"/>
                </a:solidFill>
                <a:latin typeface="+mj-lt"/>
              </a:defRPr>
            </a:lvl1pPr>
          </a:lstStyle>
          <a:p>
            <a:fld id="{566126A5-8985-4D99-9F16-E7E6A6354F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76" r:id="rId3"/>
    <p:sldLayoutId id="2147483791" r:id="rId4"/>
  </p:sldLayoutIdLst>
  <p:transition>
    <p:fade/>
  </p:transition>
  <p:hf hdr="0" ftr="0" dt="0"/>
  <p:txStyles>
    <p:titleStyle>
      <a:lvl1pPr algn="l" rtl="0" eaLnBrk="0" fontAlgn="base" hangingPunct="0">
        <a:lnSpc>
          <a:spcPct val="80000"/>
        </a:lnSpc>
        <a:spcBef>
          <a:spcPct val="0"/>
        </a:spcBef>
        <a:spcAft>
          <a:spcPct val="0"/>
        </a:spcAft>
        <a:defRPr sz="4400" kern="1200">
          <a:solidFill>
            <a:srgbClr val="5A7F92"/>
          </a:solidFill>
          <a:latin typeface="Calibri" pitchFamily="34" charset="0"/>
          <a:ea typeface="+mj-ea"/>
          <a:cs typeface="+mj-cs"/>
        </a:defRPr>
      </a:lvl1pPr>
      <a:lvl2pPr algn="l" rtl="0" eaLnBrk="0" fontAlgn="base" hangingPunct="0">
        <a:lnSpc>
          <a:spcPct val="80000"/>
        </a:lnSpc>
        <a:spcBef>
          <a:spcPct val="0"/>
        </a:spcBef>
        <a:spcAft>
          <a:spcPct val="0"/>
        </a:spcAft>
        <a:defRPr sz="4400">
          <a:solidFill>
            <a:srgbClr val="5A7F92"/>
          </a:solidFill>
          <a:latin typeface="Calibri" pitchFamily="34" charset="0"/>
        </a:defRPr>
      </a:lvl2pPr>
      <a:lvl3pPr algn="l" rtl="0" eaLnBrk="0" fontAlgn="base" hangingPunct="0">
        <a:lnSpc>
          <a:spcPct val="80000"/>
        </a:lnSpc>
        <a:spcBef>
          <a:spcPct val="0"/>
        </a:spcBef>
        <a:spcAft>
          <a:spcPct val="0"/>
        </a:spcAft>
        <a:defRPr sz="4400">
          <a:solidFill>
            <a:srgbClr val="5A7F92"/>
          </a:solidFill>
          <a:latin typeface="Calibri" pitchFamily="34" charset="0"/>
        </a:defRPr>
      </a:lvl3pPr>
      <a:lvl4pPr algn="l" rtl="0" eaLnBrk="0" fontAlgn="base" hangingPunct="0">
        <a:lnSpc>
          <a:spcPct val="80000"/>
        </a:lnSpc>
        <a:spcBef>
          <a:spcPct val="0"/>
        </a:spcBef>
        <a:spcAft>
          <a:spcPct val="0"/>
        </a:spcAft>
        <a:defRPr sz="4400">
          <a:solidFill>
            <a:srgbClr val="5A7F92"/>
          </a:solidFill>
          <a:latin typeface="Calibri" pitchFamily="34" charset="0"/>
        </a:defRPr>
      </a:lvl4pPr>
      <a:lvl5pPr algn="l" rtl="0" eaLnBrk="0" fontAlgn="base" hangingPunct="0">
        <a:lnSpc>
          <a:spcPct val="80000"/>
        </a:lnSpc>
        <a:spcBef>
          <a:spcPct val="0"/>
        </a:spcBef>
        <a:spcAft>
          <a:spcPct val="0"/>
        </a:spcAft>
        <a:defRPr sz="4400">
          <a:solidFill>
            <a:srgbClr val="5A7F92"/>
          </a:solidFill>
          <a:latin typeface="Calibri" pitchFamily="34" charset="0"/>
        </a:defRPr>
      </a:lvl5pPr>
      <a:lvl6pPr marL="457200" algn="l" rtl="0" fontAlgn="base">
        <a:lnSpc>
          <a:spcPct val="80000"/>
        </a:lnSpc>
        <a:spcBef>
          <a:spcPct val="0"/>
        </a:spcBef>
        <a:spcAft>
          <a:spcPct val="0"/>
        </a:spcAft>
        <a:defRPr sz="4400">
          <a:solidFill>
            <a:srgbClr val="5A7F92"/>
          </a:solidFill>
          <a:latin typeface="Calibri" pitchFamily="34" charset="0"/>
        </a:defRPr>
      </a:lvl6pPr>
      <a:lvl7pPr marL="914400" algn="l" rtl="0" fontAlgn="base">
        <a:lnSpc>
          <a:spcPct val="80000"/>
        </a:lnSpc>
        <a:spcBef>
          <a:spcPct val="0"/>
        </a:spcBef>
        <a:spcAft>
          <a:spcPct val="0"/>
        </a:spcAft>
        <a:defRPr sz="4400">
          <a:solidFill>
            <a:srgbClr val="5A7F92"/>
          </a:solidFill>
          <a:latin typeface="Calibri" pitchFamily="34" charset="0"/>
        </a:defRPr>
      </a:lvl7pPr>
      <a:lvl8pPr marL="1371600" algn="l" rtl="0" fontAlgn="base">
        <a:lnSpc>
          <a:spcPct val="80000"/>
        </a:lnSpc>
        <a:spcBef>
          <a:spcPct val="0"/>
        </a:spcBef>
        <a:spcAft>
          <a:spcPct val="0"/>
        </a:spcAft>
        <a:defRPr sz="4400">
          <a:solidFill>
            <a:srgbClr val="5A7F92"/>
          </a:solidFill>
          <a:latin typeface="Calibri" pitchFamily="34" charset="0"/>
        </a:defRPr>
      </a:lvl8pPr>
      <a:lvl9pPr marL="1828800" algn="l" rtl="0" fontAlgn="base">
        <a:lnSpc>
          <a:spcPct val="80000"/>
        </a:lnSpc>
        <a:spcBef>
          <a:spcPct val="0"/>
        </a:spcBef>
        <a:spcAft>
          <a:spcPct val="0"/>
        </a:spcAft>
        <a:defRPr sz="4400">
          <a:solidFill>
            <a:srgbClr val="5A7F92"/>
          </a:solidFill>
          <a:latin typeface="Calibri" pitchFamily="34" charset="0"/>
        </a:defRPr>
      </a:lvl9pPr>
    </p:titleStyle>
    <p:bodyStyle>
      <a:lvl1pPr marL="342900" indent="-342900" algn="l" rtl="0" eaLnBrk="0" fontAlgn="base" hangingPunct="0">
        <a:lnSpc>
          <a:spcPct val="85000"/>
        </a:lnSpc>
        <a:spcBef>
          <a:spcPts val="1800"/>
        </a:spcBef>
        <a:spcAft>
          <a:spcPct val="0"/>
        </a:spcAft>
        <a:buFont typeface="Arial" pitchFamily="34" charset="0"/>
        <a:buChar char="•"/>
        <a:defRPr sz="2800" kern="1200">
          <a:solidFill>
            <a:srgbClr val="35424A"/>
          </a:solidFill>
          <a:latin typeface="Calibri" pitchFamily="34" charset="0"/>
          <a:ea typeface="+mn-ea"/>
          <a:cs typeface="+mn-cs"/>
        </a:defRPr>
      </a:lvl1pPr>
      <a:lvl2pPr marL="225425" indent="-225425" algn="l" rtl="0" eaLnBrk="0" fontAlgn="base" hangingPunct="0">
        <a:lnSpc>
          <a:spcPct val="85000"/>
        </a:lnSpc>
        <a:spcBef>
          <a:spcPts val="600"/>
        </a:spcBef>
        <a:spcAft>
          <a:spcPct val="0"/>
        </a:spcAft>
        <a:buFont typeface="Arial" pitchFamily="34" charset="0"/>
        <a:buChar char="&gt;"/>
        <a:defRPr sz="2800" kern="1200">
          <a:solidFill>
            <a:srgbClr val="606A73"/>
          </a:solidFill>
          <a:latin typeface="Calibri" pitchFamily="34" charset="0"/>
          <a:ea typeface="+mn-ea"/>
          <a:cs typeface="+mn-cs"/>
        </a:defRPr>
      </a:lvl2pPr>
      <a:lvl3pPr marL="398463" indent="-173038" algn="l" rtl="0" eaLnBrk="0" fontAlgn="base" hangingPunct="0">
        <a:lnSpc>
          <a:spcPct val="85000"/>
        </a:lnSpc>
        <a:spcBef>
          <a:spcPts val="300"/>
        </a:spcBef>
        <a:spcAft>
          <a:spcPct val="0"/>
        </a:spcAft>
        <a:buFont typeface="Arial" pitchFamily="34" charset="0"/>
        <a:buChar char="•"/>
        <a:defRPr sz="1400" kern="1200">
          <a:solidFill>
            <a:srgbClr val="82898F"/>
          </a:solidFill>
          <a:latin typeface="Calibri" pitchFamily="34" charset="0"/>
          <a:ea typeface="+mn-ea"/>
          <a:cs typeface="+mn-cs"/>
        </a:defRPr>
      </a:lvl3pPr>
      <a:lvl4pPr marL="515938" indent="-117475" algn="l" rtl="0" eaLnBrk="0" fontAlgn="base" hangingPunct="0">
        <a:lnSpc>
          <a:spcPct val="85000"/>
        </a:lnSpc>
        <a:spcBef>
          <a:spcPct val="0"/>
        </a:spcBef>
        <a:spcAft>
          <a:spcPts val="300"/>
        </a:spcAft>
        <a:buFont typeface="Arial" pitchFamily="34" charset="0"/>
        <a:buChar char="•"/>
        <a:defRPr sz="1000" kern="1200">
          <a:solidFill>
            <a:srgbClr val="82898F"/>
          </a:solidFill>
          <a:latin typeface="Calibri" pitchFamily="34" charset="0"/>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4.xml"/><Relationship Id="rId4" Type="http://schemas.openxmlformats.org/officeDocument/2006/relationships/image" Target="../media/image14.emf"/></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descr="snake_magneto.pn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25638" y="3598863"/>
            <a:ext cx="7218362"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917700" y="3843338"/>
            <a:ext cx="1725613" cy="2239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atin typeface="Calibri" pitchFamily="34" charset="0"/>
            </a:endParaRPr>
          </a:p>
        </p:txBody>
      </p:sp>
      <p:pic>
        <p:nvPicPr>
          <p:cNvPr id="6148" name="Picture 4" descr="snake_magneto.png"/>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9050" y="3598863"/>
            <a:ext cx="3657600"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txBox="1">
            <a:spLocks/>
          </p:cNvSpPr>
          <p:nvPr/>
        </p:nvSpPr>
        <p:spPr bwMode="auto">
          <a:xfrm>
            <a:off x="246986" y="1596944"/>
            <a:ext cx="8649364" cy="1616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cene3d>
              <a:camera prst="orthographicFront"/>
              <a:lightRig rig="threePt" dir="t"/>
            </a:scene3d>
            <a:sp3d extrusionH="57150">
              <a:bevelT w="82550" h="38100" prst="coolSlant"/>
            </a:sp3d>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nSpc>
                <a:spcPct val="80000"/>
              </a:lnSpc>
            </a:pPr>
            <a:r>
              <a:rPr lang="en-GB" sz="3600" dirty="0" smtClean="0">
                <a:solidFill>
                  <a:srgbClr val="5A7F92"/>
                </a:solidFill>
                <a:effectLst>
                  <a:outerShdw blurRad="38100" dist="38100" dir="2700000" algn="tl">
                    <a:srgbClr val="000000">
                      <a:alpha val="43137"/>
                    </a:srgbClr>
                  </a:outerShdw>
                </a:effectLst>
                <a:latin typeface="Calibri" pitchFamily="34" charset="0"/>
                <a:cs typeface="Calibri" pitchFamily="34" charset="0"/>
              </a:rPr>
              <a:t>Capacity Analysis </a:t>
            </a:r>
            <a:endParaRPr lang="en-US" sz="2800" dirty="0" smtClean="0">
              <a:solidFill>
                <a:srgbClr val="5A7F92"/>
              </a:solidFill>
              <a:latin typeface="Calibri" pitchFamily="34" charset="0"/>
              <a:cs typeface="Calibri" pitchFamily="34" charset="0"/>
            </a:endParaRPr>
          </a:p>
          <a:p>
            <a:pPr>
              <a:lnSpc>
                <a:spcPct val="80000"/>
              </a:lnSpc>
            </a:pPr>
            <a:endParaRPr lang="en-US" sz="2800" dirty="0" smtClean="0">
              <a:solidFill>
                <a:srgbClr val="5A7F92"/>
              </a:solidFill>
              <a:latin typeface="Calibri" pitchFamily="34" charset="0"/>
              <a:cs typeface="Calibri" pitchFamily="34" charset="0"/>
            </a:endParaRPr>
          </a:p>
          <a:p>
            <a:pPr>
              <a:lnSpc>
                <a:spcPct val="80000"/>
              </a:lnSpc>
            </a:pPr>
            <a:r>
              <a:rPr lang="en-GB" sz="2000" dirty="0" smtClean="0">
                <a:latin typeface="Calibri" pitchFamily="34" charset="0"/>
                <a:cs typeface="Calibri" pitchFamily="34" charset="0"/>
              </a:rPr>
              <a:t>Supplier Quality</a:t>
            </a:r>
          </a:p>
          <a:p>
            <a:pPr>
              <a:lnSpc>
                <a:spcPct val="80000"/>
              </a:lnSpc>
            </a:pPr>
            <a:endParaRPr lang="en-GB" sz="2000" dirty="0" smtClean="0">
              <a:latin typeface="Calibri" pitchFamily="34" charset="0"/>
              <a:cs typeface="Calibri" pitchFamily="34" charset="0"/>
            </a:endParaRPr>
          </a:p>
          <a:p>
            <a:pPr>
              <a:lnSpc>
                <a:spcPct val="80000"/>
              </a:lnSpc>
            </a:pPr>
            <a:r>
              <a:rPr lang="en-GB" sz="2000" dirty="0" smtClean="0">
                <a:latin typeface="Calibri" pitchFamily="34" charset="0"/>
                <a:cs typeface="Calibri" pitchFamily="34" charset="0"/>
              </a:rPr>
              <a:t>Revision 00    24/08/2012</a:t>
            </a:r>
            <a:endParaRPr lang="en-US" sz="2000" dirty="0">
              <a:latin typeface="Calibri" pitchFamily="34" charset="0"/>
              <a:cs typeface="Calibri"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3" name="Picture 5"/>
          <p:cNvPicPr>
            <a:picLocks noChangeAspect="1" noChangeArrowheads="1"/>
          </p:cNvPicPr>
          <p:nvPr/>
        </p:nvPicPr>
        <p:blipFill>
          <a:blip r:embed="rId2" cstate="print"/>
          <a:srcRect/>
          <a:stretch>
            <a:fillRect/>
          </a:stretch>
        </p:blipFill>
        <p:spPr bwMode="auto">
          <a:xfrm>
            <a:off x="0" y="706438"/>
            <a:ext cx="9144000" cy="1333681"/>
          </a:xfrm>
          <a:prstGeom prst="rect">
            <a:avLst/>
          </a:prstGeom>
          <a:noFill/>
          <a:ln w="9525">
            <a:noFill/>
            <a:miter lim="800000"/>
            <a:headEnd/>
            <a:tailEnd/>
          </a:ln>
          <a:effectLst/>
        </p:spPr>
      </p:pic>
      <p:sp>
        <p:nvSpPr>
          <p:cNvPr id="2" name="Slide Number Placeholder 1"/>
          <p:cNvSpPr>
            <a:spLocks noGrp="1"/>
          </p:cNvSpPr>
          <p:nvPr>
            <p:ph type="sldNum" sz="quarter" idx="4"/>
          </p:nvPr>
        </p:nvSpPr>
        <p:spPr/>
        <p:txBody>
          <a:bodyPr/>
          <a:lstStyle/>
          <a:p>
            <a:fld id="{566126A5-8985-4D99-9F16-E7E6A6354FC5}" type="slidenum">
              <a:rPr lang="en-US" smtClean="0"/>
              <a:pPr/>
              <a:t>10</a:t>
            </a:fld>
            <a:endParaRPr lang="en-US" dirty="0"/>
          </a:p>
        </p:txBody>
      </p:sp>
      <p:sp>
        <p:nvSpPr>
          <p:cNvPr id="5" name="Rectangle 4"/>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6" name="Rectangle 5"/>
          <p:cNvSpPr/>
          <p:nvPr/>
        </p:nvSpPr>
        <p:spPr>
          <a:xfrm>
            <a:off x="4393587" y="993777"/>
            <a:ext cx="1584000" cy="1872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Box 6"/>
          <p:cNvSpPr txBox="1">
            <a:spLocks noChangeArrowheads="1"/>
          </p:cNvSpPr>
          <p:nvPr/>
        </p:nvSpPr>
        <p:spPr bwMode="auto">
          <a:xfrm>
            <a:off x="0" y="2017445"/>
            <a:ext cx="89408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Insert the total no. of parts produced during the run. Include both good, and bad quality parts.</a:t>
            </a:r>
          </a:p>
        </p:txBody>
      </p:sp>
      <p:pic>
        <p:nvPicPr>
          <p:cNvPr id="17411" name="Picture 3"/>
          <p:cNvPicPr>
            <a:picLocks noChangeAspect="1" noChangeArrowheads="1"/>
          </p:cNvPicPr>
          <p:nvPr/>
        </p:nvPicPr>
        <p:blipFill>
          <a:blip r:embed="rId3" cstate="print"/>
          <a:srcRect/>
          <a:stretch>
            <a:fillRect/>
          </a:stretch>
        </p:blipFill>
        <p:spPr bwMode="auto">
          <a:xfrm>
            <a:off x="0" y="2681288"/>
            <a:ext cx="9144000" cy="950139"/>
          </a:xfrm>
          <a:prstGeom prst="rect">
            <a:avLst/>
          </a:prstGeom>
          <a:noFill/>
          <a:ln w="9525">
            <a:noFill/>
            <a:miter lim="800000"/>
            <a:headEnd/>
            <a:tailEnd/>
          </a:ln>
          <a:effectLst/>
        </p:spPr>
      </p:pic>
      <p:sp>
        <p:nvSpPr>
          <p:cNvPr id="13" name="Rectangle 12"/>
          <p:cNvSpPr/>
          <p:nvPr/>
        </p:nvSpPr>
        <p:spPr>
          <a:xfrm>
            <a:off x="4393587" y="2962277"/>
            <a:ext cx="799200" cy="1872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Box 6"/>
          <p:cNvSpPr txBox="1">
            <a:spLocks noChangeArrowheads="1"/>
          </p:cNvSpPr>
          <p:nvPr/>
        </p:nvSpPr>
        <p:spPr bwMode="auto">
          <a:xfrm>
            <a:off x="0" y="3604945"/>
            <a:ext cx="89408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Insert the total no. of parts that were detected as not in order and were scrapped.</a:t>
            </a:r>
          </a:p>
        </p:txBody>
      </p:sp>
      <p:sp>
        <p:nvSpPr>
          <p:cNvPr id="15" name="Rectangle 14"/>
          <p:cNvSpPr/>
          <p:nvPr/>
        </p:nvSpPr>
        <p:spPr>
          <a:xfrm>
            <a:off x="4393587" y="3152777"/>
            <a:ext cx="799200" cy="180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 Box 6"/>
          <p:cNvSpPr txBox="1">
            <a:spLocks noChangeArrowheads="1"/>
          </p:cNvSpPr>
          <p:nvPr/>
        </p:nvSpPr>
        <p:spPr bwMode="auto">
          <a:xfrm>
            <a:off x="0" y="3871645"/>
            <a:ext cx="89408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Insert the total no. of parts that were detected as not in order but these were reworked and can now be used for production.</a:t>
            </a:r>
          </a:p>
        </p:txBody>
      </p:sp>
      <p:pic>
        <p:nvPicPr>
          <p:cNvPr id="17414" name="Picture 6"/>
          <p:cNvPicPr>
            <a:picLocks noChangeAspect="1" noChangeArrowheads="1"/>
          </p:cNvPicPr>
          <p:nvPr/>
        </p:nvPicPr>
        <p:blipFill>
          <a:blip r:embed="rId4" cstate="print"/>
          <a:srcRect/>
          <a:stretch>
            <a:fillRect/>
          </a:stretch>
        </p:blipFill>
        <p:spPr bwMode="auto">
          <a:xfrm>
            <a:off x="0" y="4578350"/>
            <a:ext cx="9144000" cy="313807"/>
          </a:xfrm>
          <a:prstGeom prst="rect">
            <a:avLst/>
          </a:prstGeom>
          <a:noFill/>
          <a:ln w="9525">
            <a:noFill/>
            <a:miter lim="800000"/>
            <a:headEnd/>
            <a:tailEnd/>
          </a:ln>
          <a:effectLst/>
        </p:spPr>
      </p:pic>
      <p:sp>
        <p:nvSpPr>
          <p:cNvPr id="22" name="Text Box 6"/>
          <p:cNvSpPr txBox="1">
            <a:spLocks noChangeArrowheads="1"/>
          </p:cNvSpPr>
          <p:nvPr/>
        </p:nvSpPr>
        <p:spPr bwMode="auto">
          <a:xfrm>
            <a:off x="0" y="4925745"/>
            <a:ext cx="8940800" cy="124649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Insert the actual cycle time (seconds) taken for one cycle. If it is recorded on the machine, the average of a sample of readings taken through out the production run can be inserted in the highlighted area. If this is not recorded automatically, the cycle time shall be taken by the use of a stop watch. In this case one has to measure timing every half an hour and take the average reading. </a:t>
            </a:r>
          </a:p>
        </p:txBody>
      </p:sp>
      <p:sp>
        <p:nvSpPr>
          <p:cNvPr id="23" name="Rectangle 22"/>
          <p:cNvSpPr/>
          <p:nvPr/>
        </p:nvSpPr>
        <p:spPr>
          <a:xfrm>
            <a:off x="4380887" y="4584700"/>
            <a:ext cx="1584000" cy="244577"/>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9" presetClass="emph" presetSubtype="0" fill="hold" grpId="1" nodeType="clickEffect">
                                  <p:stCondLst>
                                    <p:cond delay="0"/>
                                  </p:stCondLst>
                                  <p:childTnLst>
                                    <p:animClr clrSpc="rgb" dir="cw">
                                      <p:cBhvr override="childStyle">
                                        <p:cTn id="12" dur="500" fill="hold"/>
                                        <p:tgtEl>
                                          <p:spTgt spid="6"/>
                                        </p:tgtEl>
                                        <p:attrNameLst>
                                          <p:attrName>style.color</p:attrName>
                                        </p:attrNameLst>
                                      </p:cBhvr>
                                      <p:to>
                                        <a:srgbClr val="969696"/>
                                      </p:to>
                                    </p:animClr>
                                    <p:animClr clrSpc="rgb" dir="cw">
                                      <p:cBhvr>
                                        <p:cTn id="13" dur="500" fill="hold"/>
                                        <p:tgtEl>
                                          <p:spTgt spid="6"/>
                                        </p:tgtEl>
                                        <p:attrNameLst>
                                          <p:attrName>fillcolor</p:attrName>
                                        </p:attrNameLst>
                                      </p:cBhvr>
                                      <p:to>
                                        <a:srgbClr val="969696"/>
                                      </p:to>
                                    </p:animClr>
                                    <p:set>
                                      <p:cBhvr>
                                        <p:cTn id="14" dur="500" fill="hold"/>
                                        <p:tgtEl>
                                          <p:spTgt spid="6"/>
                                        </p:tgtEl>
                                        <p:attrNameLst>
                                          <p:attrName>fill.type</p:attrName>
                                        </p:attrNameLst>
                                      </p:cBhvr>
                                      <p:to>
                                        <p:strVal val="solid"/>
                                      </p:to>
                                    </p:set>
                                    <p:set>
                                      <p:cBhvr>
                                        <p:cTn id="15" dur="500" fill="hold"/>
                                        <p:tgtEl>
                                          <p:spTgt spid="6"/>
                                        </p:tgtEl>
                                        <p:attrNameLst>
                                          <p:attrName>fill.on</p:attrName>
                                        </p:attrNameLst>
                                      </p:cBhvr>
                                      <p:to>
                                        <p:strVal val="true"/>
                                      </p:to>
                                    </p:set>
                                  </p:childTnLst>
                                </p:cTn>
                              </p:par>
                            </p:childTnLst>
                          </p:cTn>
                        </p:par>
                        <p:par>
                          <p:cTn id="16" fill="hold">
                            <p:stCondLst>
                              <p:cond delay="500"/>
                            </p:stCondLst>
                            <p:childTnLst>
                              <p:par>
                                <p:cTn id="17" presetID="9" presetClass="emph" presetSubtype="0" grpId="1" nodeType="afterEffect">
                                  <p:stCondLst>
                                    <p:cond delay="0"/>
                                  </p:stCondLst>
                                  <p:childTnLst>
                                    <p:set>
                                      <p:cBhvr rctx="PPT">
                                        <p:cTn id="18" dur="indefinite"/>
                                        <p:tgtEl>
                                          <p:spTgt spid="8"/>
                                        </p:tgtEl>
                                        <p:attrNameLst>
                                          <p:attrName>style.opacity</p:attrName>
                                        </p:attrNameLst>
                                      </p:cBhvr>
                                      <p:to>
                                        <p:strVal val="0.25"/>
                                      </p:to>
                                    </p:set>
                                    <p:animEffect filter="image" prLst="opacity: 0.25">
                                      <p:cBhvr rctx="IE">
                                        <p:cTn id="19" dur="indefinite"/>
                                        <p:tgtEl>
                                          <p:spTgt spid="8"/>
                                        </p:tgtEl>
                                      </p:cBhvr>
                                    </p:animEffect>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17411"/>
                                        </p:tgtEl>
                                        <p:attrNameLst>
                                          <p:attrName>style.visibility</p:attrName>
                                        </p:attrNameLst>
                                      </p:cBhvr>
                                      <p:to>
                                        <p:strVal val="visible"/>
                                      </p:to>
                                    </p:set>
                                  </p:childTnLst>
                                </p:cTn>
                              </p:par>
                            </p:childTnLst>
                          </p:cTn>
                        </p:par>
                        <p:par>
                          <p:cTn id="23" fill="hold">
                            <p:stCondLst>
                              <p:cond delay="500"/>
                            </p:stCondLst>
                            <p:childTnLst>
                              <p:par>
                                <p:cTn id="24" presetID="1" presetClass="entr" presetSubtype="0" fill="hold" grpId="0" nodeType="afterEffect">
                                  <p:stCondLst>
                                    <p:cond delay="500"/>
                                  </p:stCondLst>
                                  <p:childTnLst>
                                    <p:set>
                                      <p:cBhvr>
                                        <p:cTn id="25" dur="1" fill="hold">
                                          <p:stCondLst>
                                            <p:cond delay="0"/>
                                          </p:stCondLst>
                                        </p:cTn>
                                        <p:tgtEl>
                                          <p:spTgt spid="13"/>
                                        </p:tgtEl>
                                        <p:attrNameLst>
                                          <p:attrName>style.visibility</p:attrName>
                                        </p:attrNameLst>
                                      </p:cBhvr>
                                      <p:to>
                                        <p:strVal val="visible"/>
                                      </p:to>
                                    </p:set>
                                  </p:childTnLst>
                                </p:cTn>
                              </p:par>
                            </p:childTnLst>
                          </p:cTn>
                        </p:par>
                        <p:par>
                          <p:cTn id="26" fill="hold">
                            <p:stCondLst>
                              <p:cond delay="1000"/>
                            </p:stCondLst>
                            <p:childTnLst>
                              <p:par>
                                <p:cTn id="27" presetID="1" presetClass="entr" presetSubtype="0"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9" presetClass="emph" presetSubtype="0" fill="hold" grpId="1" nodeType="clickEffect">
                                  <p:stCondLst>
                                    <p:cond delay="0"/>
                                  </p:stCondLst>
                                  <p:childTnLst>
                                    <p:animClr clrSpc="rgb" dir="cw">
                                      <p:cBhvr override="childStyle">
                                        <p:cTn id="32" dur="500" fill="hold"/>
                                        <p:tgtEl>
                                          <p:spTgt spid="13"/>
                                        </p:tgtEl>
                                        <p:attrNameLst>
                                          <p:attrName>style.color</p:attrName>
                                        </p:attrNameLst>
                                      </p:cBhvr>
                                      <p:to>
                                        <a:srgbClr val="969696"/>
                                      </p:to>
                                    </p:animClr>
                                    <p:animClr clrSpc="rgb" dir="cw">
                                      <p:cBhvr>
                                        <p:cTn id="33" dur="500" fill="hold"/>
                                        <p:tgtEl>
                                          <p:spTgt spid="13"/>
                                        </p:tgtEl>
                                        <p:attrNameLst>
                                          <p:attrName>fillcolor</p:attrName>
                                        </p:attrNameLst>
                                      </p:cBhvr>
                                      <p:to>
                                        <a:srgbClr val="969696"/>
                                      </p:to>
                                    </p:animClr>
                                    <p:set>
                                      <p:cBhvr>
                                        <p:cTn id="34" dur="500" fill="hold"/>
                                        <p:tgtEl>
                                          <p:spTgt spid="13"/>
                                        </p:tgtEl>
                                        <p:attrNameLst>
                                          <p:attrName>fill.type</p:attrName>
                                        </p:attrNameLst>
                                      </p:cBhvr>
                                      <p:to>
                                        <p:strVal val="solid"/>
                                      </p:to>
                                    </p:set>
                                    <p:set>
                                      <p:cBhvr>
                                        <p:cTn id="35" dur="500" fill="hold"/>
                                        <p:tgtEl>
                                          <p:spTgt spid="13"/>
                                        </p:tgtEl>
                                        <p:attrNameLst>
                                          <p:attrName>fill.on</p:attrName>
                                        </p:attrNameLst>
                                      </p:cBhvr>
                                      <p:to>
                                        <p:strVal val="true"/>
                                      </p:to>
                                    </p:set>
                                  </p:childTnLst>
                                </p:cTn>
                              </p:par>
                            </p:childTnLst>
                          </p:cTn>
                        </p:par>
                        <p:par>
                          <p:cTn id="36" fill="hold">
                            <p:stCondLst>
                              <p:cond delay="500"/>
                            </p:stCondLst>
                            <p:childTnLst>
                              <p:par>
                                <p:cTn id="37" presetID="9" presetClass="emph" presetSubtype="0" grpId="1" nodeType="afterEffect">
                                  <p:stCondLst>
                                    <p:cond delay="0"/>
                                  </p:stCondLst>
                                  <p:childTnLst>
                                    <p:set>
                                      <p:cBhvr rctx="PPT">
                                        <p:cTn id="38" dur="indefinite"/>
                                        <p:tgtEl>
                                          <p:spTgt spid="14"/>
                                        </p:tgtEl>
                                        <p:attrNameLst>
                                          <p:attrName>style.opacity</p:attrName>
                                        </p:attrNameLst>
                                      </p:cBhvr>
                                      <p:to>
                                        <p:strVal val="0.25"/>
                                      </p:to>
                                    </p:set>
                                    <p:animEffect filter="image" prLst="opacity: 0.25">
                                      <p:cBhvr rctx="IE">
                                        <p:cTn id="39" dur="indefinite"/>
                                        <p:tgtEl>
                                          <p:spTgt spid="14"/>
                                        </p:tgtEl>
                                      </p:cBhvr>
                                    </p:animEffec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9" presetClass="emph" presetSubtype="0" fill="hold" grpId="1" nodeType="clickEffect">
                                  <p:stCondLst>
                                    <p:cond delay="0"/>
                                  </p:stCondLst>
                                  <p:childTnLst>
                                    <p:animClr clrSpc="rgb" dir="cw">
                                      <p:cBhvr override="childStyle">
                                        <p:cTn id="48" dur="500" fill="hold"/>
                                        <p:tgtEl>
                                          <p:spTgt spid="15"/>
                                        </p:tgtEl>
                                        <p:attrNameLst>
                                          <p:attrName>style.color</p:attrName>
                                        </p:attrNameLst>
                                      </p:cBhvr>
                                      <p:to>
                                        <a:srgbClr val="969696"/>
                                      </p:to>
                                    </p:animClr>
                                    <p:animClr clrSpc="rgb" dir="cw">
                                      <p:cBhvr>
                                        <p:cTn id="49" dur="500" fill="hold"/>
                                        <p:tgtEl>
                                          <p:spTgt spid="15"/>
                                        </p:tgtEl>
                                        <p:attrNameLst>
                                          <p:attrName>fillcolor</p:attrName>
                                        </p:attrNameLst>
                                      </p:cBhvr>
                                      <p:to>
                                        <a:srgbClr val="969696"/>
                                      </p:to>
                                    </p:animClr>
                                    <p:set>
                                      <p:cBhvr>
                                        <p:cTn id="50" dur="500" fill="hold"/>
                                        <p:tgtEl>
                                          <p:spTgt spid="15"/>
                                        </p:tgtEl>
                                        <p:attrNameLst>
                                          <p:attrName>fill.type</p:attrName>
                                        </p:attrNameLst>
                                      </p:cBhvr>
                                      <p:to>
                                        <p:strVal val="solid"/>
                                      </p:to>
                                    </p:set>
                                    <p:set>
                                      <p:cBhvr>
                                        <p:cTn id="51" dur="500" fill="hold"/>
                                        <p:tgtEl>
                                          <p:spTgt spid="15"/>
                                        </p:tgtEl>
                                        <p:attrNameLst>
                                          <p:attrName>fill.on</p:attrName>
                                        </p:attrNameLst>
                                      </p:cBhvr>
                                      <p:to>
                                        <p:strVal val="true"/>
                                      </p:to>
                                    </p:set>
                                  </p:childTnLst>
                                </p:cTn>
                              </p:par>
                            </p:childTnLst>
                          </p:cTn>
                        </p:par>
                        <p:par>
                          <p:cTn id="52" fill="hold">
                            <p:stCondLst>
                              <p:cond delay="500"/>
                            </p:stCondLst>
                            <p:childTnLst>
                              <p:par>
                                <p:cTn id="53" presetID="9" presetClass="emph" presetSubtype="0" grpId="1" nodeType="afterEffect">
                                  <p:stCondLst>
                                    <p:cond delay="0"/>
                                  </p:stCondLst>
                                  <p:childTnLst>
                                    <p:set>
                                      <p:cBhvr rctx="PPT">
                                        <p:cTn id="54" dur="indefinite"/>
                                        <p:tgtEl>
                                          <p:spTgt spid="16"/>
                                        </p:tgtEl>
                                        <p:attrNameLst>
                                          <p:attrName>style.opacity</p:attrName>
                                        </p:attrNameLst>
                                      </p:cBhvr>
                                      <p:to>
                                        <p:strVal val="0.25"/>
                                      </p:to>
                                    </p:set>
                                    <p:animEffect filter="image" prLst="opacity: 0.25">
                                      <p:cBhvr rctx="IE">
                                        <p:cTn id="55" dur="indefinite"/>
                                        <p:tgtEl>
                                          <p:spTgt spid="16"/>
                                        </p:tgtEl>
                                      </p:cBhvr>
                                    </p:animEffect>
                                  </p:childTnLst>
                                </p:cTn>
                              </p:par>
                            </p:childTnLst>
                          </p:cTn>
                        </p:par>
                        <p:par>
                          <p:cTn id="56" fill="hold">
                            <p:stCondLst>
                              <p:cond delay="500"/>
                            </p:stCondLst>
                            <p:childTnLst>
                              <p:par>
                                <p:cTn id="57" presetID="1" presetClass="entr" presetSubtype="0" fill="hold" nodeType="afterEffect">
                                  <p:stCondLst>
                                    <p:cond delay="0"/>
                                  </p:stCondLst>
                                  <p:childTnLst>
                                    <p:set>
                                      <p:cBhvr>
                                        <p:cTn id="58" dur="1" fill="hold">
                                          <p:stCondLst>
                                            <p:cond delay="0"/>
                                          </p:stCondLst>
                                        </p:cTn>
                                        <p:tgtEl>
                                          <p:spTgt spid="17414"/>
                                        </p:tgtEl>
                                        <p:attrNameLst>
                                          <p:attrName>style.visibility</p:attrName>
                                        </p:attrNameLst>
                                      </p:cBhvr>
                                      <p:to>
                                        <p:strVal val="visible"/>
                                      </p:to>
                                    </p:set>
                                  </p:childTnLst>
                                </p:cTn>
                              </p:par>
                            </p:childTnLst>
                          </p:cTn>
                        </p:par>
                        <p:par>
                          <p:cTn id="59" fill="hold">
                            <p:stCondLst>
                              <p:cond delay="500"/>
                            </p:stCondLst>
                            <p:childTnLst>
                              <p:par>
                                <p:cTn id="60" presetID="1" presetClass="entr" presetSubtype="0" fill="hold" grpId="0" nodeType="afterEffect">
                                  <p:stCondLst>
                                    <p:cond delay="0"/>
                                  </p:stCondLst>
                                  <p:childTnLst>
                                    <p:set>
                                      <p:cBhvr>
                                        <p:cTn id="61" dur="1" fill="hold">
                                          <p:stCondLst>
                                            <p:cond delay="0"/>
                                          </p:stCondLst>
                                        </p:cTn>
                                        <p:tgtEl>
                                          <p:spTgt spid="23"/>
                                        </p:tgtEl>
                                        <p:attrNameLst>
                                          <p:attrName>style.visibility</p:attrName>
                                        </p:attrNameLst>
                                      </p:cBhvr>
                                      <p:to>
                                        <p:strVal val="visible"/>
                                      </p:to>
                                    </p:set>
                                  </p:childTnLst>
                                </p:cTn>
                              </p:par>
                            </p:childTnLst>
                          </p:cTn>
                        </p:par>
                        <p:par>
                          <p:cTn id="62" fill="hold">
                            <p:stCondLst>
                              <p:cond delay="500"/>
                            </p:stCondLst>
                            <p:childTnLst>
                              <p:par>
                                <p:cTn id="63" presetID="1" presetClass="entr" presetSubtype="0" fill="hold" grpId="0" nodeType="after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8" grpId="0"/>
      <p:bldP spid="8" grpId="1"/>
      <p:bldP spid="13" grpId="0" animBg="1"/>
      <p:bldP spid="13" grpId="1" animBg="1"/>
      <p:bldP spid="14" grpId="0"/>
      <p:bldP spid="14" grpId="1"/>
      <p:bldP spid="15" grpId="0" animBg="1"/>
      <p:bldP spid="15" grpId="1" animBg="1"/>
      <p:bldP spid="16" grpId="0"/>
      <p:bldP spid="16" grpId="1"/>
      <p:bldP spid="22" grpId="0"/>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srcRect/>
          <a:stretch>
            <a:fillRect/>
          </a:stretch>
        </p:blipFill>
        <p:spPr bwMode="auto">
          <a:xfrm>
            <a:off x="0" y="742950"/>
            <a:ext cx="9144000" cy="1080892"/>
          </a:xfrm>
          <a:prstGeom prst="rect">
            <a:avLst/>
          </a:prstGeom>
          <a:noFill/>
          <a:ln w="9525">
            <a:noFill/>
            <a:miter lim="800000"/>
            <a:headEnd/>
            <a:tailEnd/>
          </a:ln>
          <a:effectLst/>
        </p:spPr>
      </p:pic>
      <p:sp>
        <p:nvSpPr>
          <p:cNvPr id="2" name="Slide Number Placeholder 1"/>
          <p:cNvSpPr>
            <a:spLocks noGrp="1"/>
          </p:cNvSpPr>
          <p:nvPr>
            <p:ph type="sldNum" sz="quarter" idx="4"/>
          </p:nvPr>
        </p:nvSpPr>
        <p:spPr/>
        <p:txBody>
          <a:bodyPr/>
          <a:lstStyle/>
          <a:p>
            <a:fld id="{566126A5-8985-4D99-9F16-E7E6A6354FC5}" type="slidenum">
              <a:rPr lang="en-US" smtClean="0"/>
              <a:pPr/>
              <a:t>11</a:t>
            </a:fld>
            <a:endParaRPr lang="en-US" dirty="0"/>
          </a:p>
        </p:txBody>
      </p:sp>
      <p:sp>
        <p:nvSpPr>
          <p:cNvPr id="3" name="Rectangle 2"/>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 – Result Area</a:t>
            </a:r>
            <a:endParaRPr lang="en-GB" sz="2800" b="1" dirty="0">
              <a:solidFill>
                <a:schemeClr val="tx2"/>
              </a:solidFill>
            </a:endParaRPr>
          </a:p>
        </p:txBody>
      </p:sp>
      <p:pic>
        <p:nvPicPr>
          <p:cNvPr id="1027" name="Picture 3"/>
          <p:cNvPicPr>
            <a:picLocks noChangeAspect="1" noChangeArrowheads="1"/>
          </p:cNvPicPr>
          <p:nvPr/>
        </p:nvPicPr>
        <p:blipFill>
          <a:blip r:embed="rId3" cstate="print"/>
          <a:srcRect l="33501" t="29171" r="40572" b="4091"/>
          <a:stretch>
            <a:fillRect/>
          </a:stretch>
        </p:blipFill>
        <p:spPr bwMode="auto">
          <a:xfrm>
            <a:off x="254000" y="3842871"/>
            <a:ext cx="3213100" cy="2697629"/>
          </a:xfrm>
          <a:prstGeom prst="rect">
            <a:avLst/>
          </a:prstGeom>
          <a:noFill/>
          <a:ln w="9525">
            <a:noFill/>
            <a:miter lim="800000"/>
            <a:headEnd/>
            <a:tailEnd/>
          </a:ln>
          <a:effectLst/>
        </p:spPr>
      </p:pic>
      <p:sp>
        <p:nvSpPr>
          <p:cNvPr id="7" name="Text Box 6"/>
          <p:cNvSpPr txBox="1">
            <a:spLocks noChangeArrowheads="1"/>
          </p:cNvSpPr>
          <p:nvPr/>
        </p:nvSpPr>
        <p:spPr bwMode="auto">
          <a:xfrm>
            <a:off x="0" y="1941245"/>
            <a:ext cx="89408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Section C is giving a picture of the capacity study.</a:t>
            </a:r>
          </a:p>
        </p:txBody>
      </p:sp>
      <p:sp>
        <p:nvSpPr>
          <p:cNvPr id="9" name="Rectangle 8"/>
          <p:cNvSpPr/>
          <p:nvPr/>
        </p:nvSpPr>
        <p:spPr>
          <a:xfrm>
            <a:off x="4379300" y="1054100"/>
            <a:ext cx="1602400" cy="762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Box 6"/>
          <p:cNvSpPr txBox="1">
            <a:spLocks noChangeArrowheads="1"/>
          </p:cNvSpPr>
          <p:nvPr/>
        </p:nvSpPr>
        <p:spPr bwMode="auto">
          <a:xfrm>
            <a:off x="0" y="2309545"/>
            <a:ext cx="8940800" cy="170816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Highlighted fields show if the actual OEE is good enough to fulfil customer Average and Maximum requirements. If field is marked as OK, the result is satisfactory and no actions are needed.  If field is marked as RISK, then actions need to be taken on that particular process. Actions may vary from processing parameters, addition of new machines, increasing the no. of operators, etc. – depending on the process. Whatever the actions taken, these shall be communicated to the customer in writing together with target dates. Once actions are in place, capacity analysis shall be repeated.</a:t>
            </a:r>
          </a:p>
        </p:txBody>
      </p:sp>
      <p:sp>
        <p:nvSpPr>
          <p:cNvPr id="13" name="Text Box 6"/>
          <p:cNvSpPr txBox="1">
            <a:spLocks noChangeArrowheads="1"/>
          </p:cNvSpPr>
          <p:nvPr/>
        </p:nvSpPr>
        <p:spPr bwMode="auto">
          <a:xfrm>
            <a:off x="3771900" y="4773345"/>
            <a:ext cx="5168900" cy="78483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The results are also pictured in a graph that demonstrates the actual gaps where action is needed.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027"/>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descr="snake_magneto.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25638" y="3598863"/>
            <a:ext cx="7218362"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917700" y="3843338"/>
            <a:ext cx="1725613" cy="2239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atin typeface="Calibri" pitchFamily="34" charset="0"/>
            </a:endParaRPr>
          </a:p>
        </p:txBody>
      </p:sp>
      <p:pic>
        <p:nvPicPr>
          <p:cNvPr id="6148" name="Picture 4" descr="snake_magneto.pn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9050" y="3598863"/>
            <a:ext cx="3657600"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91376" y="1308818"/>
            <a:ext cx="7794702" cy="1077218"/>
          </a:xfrm>
          <a:prstGeom prst="rect">
            <a:avLst/>
          </a:prstGeom>
          <a:noFill/>
        </p:spPr>
        <p:txBody>
          <a:bodyPr wrap="square" rtlCol="0">
            <a:spAutoFit/>
          </a:bodyPr>
          <a:lstStyle/>
          <a:p>
            <a:pPr algn="ctr"/>
            <a:r>
              <a:rPr lang="en-GB" sz="3200" b="1" dirty="0" smtClean="0">
                <a:solidFill>
                  <a:srgbClr val="FF0000"/>
                </a:solidFill>
              </a:rPr>
              <a:t>If in doubt, please ask </a:t>
            </a:r>
            <a:r>
              <a:rPr lang="en-GB" sz="3200" b="1" dirty="0" err="1" smtClean="0">
                <a:solidFill>
                  <a:srgbClr val="FF0000"/>
                </a:solidFill>
              </a:rPr>
              <a:t>Methode</a:t>
            </a:r>
            <a:r>
              <a:rPr lang="en-GB" sz="3200" b="1" dirty="0" smtClean="0">
                <a:solidFill>
                  <a:srgbClr val="FF0000"/>
                </a:solidFill>
              </a:rPr>
              <a:t> Supplier Quality for assistance.</a:t>
            </a:r>
            <a:endParaRPr lang="en-GB" sz="3200" b="1" dirty="0">
              <a:solidFill>
                <a:srgbClr val="FF0000"/>
              </a:solidFill>
            </a:endParaRPr>
          </a:p>
        </p:txBody>
      </p:sp>
    </p:spTree>
    <p:extLst>
      <p:ext uri="{BB962C8B-B14F-4D97-AF65-F5344CB8AC3E}">
        <p14:creationId xmlns:p14="http://schemas.microsoft.com/office/powerpoint/2010/main" val="51375849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207963" y="3295650"/>
            <a:ext cx="6772275" cy="1104900"/>
          </a:xfrm>
          <a:prstGeom prst="rect">
            <a:avLst/>
          </a:prstGeom>
          <a:noFill/>
          <a:ln w="9525">
            <a:noFill/>
            <a:miter lim="800000"/>
            <a:headEnd/>
            <a:tailEnd/>
          </a:ln>
          <a:effectLst/>
        </p:spPr>
      </p:pic>
      <p:pic>
        <p:nvPicPr>
          <p:cNvPr id="1025" name="Picture 1"/>
          <p:cNvPicPr>
            <a:picLocks noChangeAspect="1" noChangeArrowheads="1"/>
          </p:cNvPicPr>
          <p:nvPr/>
        </p:nvPicPr>
        <p:blipFill>
          <a:blip r:embed="rId3" cstate="print"/>
          <a:srcRect/>
          <a:stretch>
            <a:fillRect/>
          </a:stretch>
        </p:blipFill>
        <p:spPr bwMode="auto">
          <a:xfrm>
            <a:off x="198438" y="984250"/>
            <a:ext cx="4810125" cy="1104900"/>
          </a:xfrm>
          <a:prstGeom prst="rect">
            <a:avLst/>
          </a:prstGeom>
          <a:noFill/>
          <a:ln w="9525">
            <a:noFill/>
            <a:miter lim="800000"/>
            <a:headEnd/>
            <a:tailEnd/>
          </a:ln>
          <a:effectLst/>
        </p:spPr>
      </p:pic>
      <p:sp>
        <p:nvSpPr>
          <p:cNvPr id="4" name="Slide Number Placeholder 3"/>
          <p:cNvSpPr>
            <a:spLocks noGrp="1"/>
          </p:cNvSpPr>
          <p:nvPr>
            <p:ph type="sldNum" sz="quarter" idx="4"/>
          </p:nvPr>
        </p:nvSpPr>
        <p:spPr/>
        <p:txBody>
          <a:bodyPr/>
          <a:lstStyle/>
          <a:p>
            <a:fld id="{566126A5-8985-4D99-9F16-E7E6A6354FC5}" type="slidenum">
              <a:rPr lang="en-US" smtClean="0"/>
              <a:pPr/>
              <a:t>2</a:t>
            </a:fld>
            <a:endParaRPr lang="en-US" dirty="0"/>
          </a:p>
        </p:txBody>
      </p:sp>
      <p:sp>
        <p:nvSpPr>
          <p:cNvPr id="6" name="Rectangle 5"/>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7" name="Rectangle 6"/>
          <p:cNvSpPr/>
          <p:nvPr/>
        </p:nvSpPr>
        <p:spPr>
          <a:xfrm>
            <a:off x="215900" y="1244600"/>
            <a:ext cx="3225800" cy="4248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6"/>
          <p:cNvSpPr txBox="1">
            <a:spLocks noChangeArrowheads="1"/>
          </p:cNvSpPr>
          <p:nvPr/>
        </p:nvSpPr>
        <p:spPr bwMode="auto">
          <a:xfrm>
            <a:off x="190086" y="2157145"/>
            <a:ext cx="8353425" cy="323165"/>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Fill in Supplier Name and Supplier Location (Address) </a:t>
            </a:r>
          </a:p>
        </p:txBody>
      </p:sp>
      <p:sp>
        <p:nvSpPr>
          <p:cNvPr id="12" name="Rectangle 11"/>
          <p:cNvSpPr/>
          <p:nvPr/>
        </p:nvSpPr>
        <p:spPr>
          <a:xfrm>
            <a:off x="215900" y="1663700"/>
            <a:ext cx="32258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215900" y="1866900"/>
            <a:ext cx="32258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Box 6"/>
          <p:cNvSpPr txBox="1">
            <a:spLocks noChangeArrowheads="1"/>
          </p:cNvSpPr>
          <p:nvPr/>
        </p:nvSpPr>
        <p:spPr bwMode="auto">
          <a:xfrm>
            <a:off x="190500" y="2436545"/>
            <a:ext cx="8353425" cy="323165"/>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Fill in Part Name (Ex: Bush, Button, Housing…….refer to drawing) </a:t>
            </a:r>
          </a:p>
        </p:txBody>
      </p:sp>
      <p:sp>
        <p:nvSpPr>
          <p:cNvPr id="16" name="Text Box 6"/>
          <p:cNvSpPr txBox="1">
            <a:spLocks noChangeArrowheads="1"/>
          </p:cNvSpPr>
          <p:nvPr/>
        </p:nvSpPr>
        <p:spPr bwMode="auto">
          <a:xfrm>
            <a:off x="190500" y="2741345"/>
            <a:ext cx="8353425" cy="553998"/>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Fill in Part Number (If the study is on a group of parts no. of parts together list all part nos.)</a:t>
            </a:r>
          </a:p>
        </p:txBody>
      </p:sp>
      <p:sp>
        <p:nvSpPr>
          <p:cNvPr id="19" name="Rectangle 18"/>
          <p:cNvSpPr/>
          <p:nvPr/>
        </p:nvSpPr>
        <p:spPr>
          <a:xfrm>
            <a:off x="1511300" y="3568700"/>
            <a:ext cx="1296000" cy="21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4559300" y="3568700"/>
            <a:ext cx="828000" cy="21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5397500" y="3568700"/>
            <a:ext cx="774000" cy="21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 Box 6"/>
          <p:cNvSpPr txBox="1">
            <a:spLocks noChangeArrowheads="1"/>
          </p:cNvSpPr>
          <p:nvPr/>
        </p:nvSpPr>
        <p:spPr bwMode="auto">
          <a:xfrm>
            <a:off x="190086" y="4455845"/>
            <a:ext cx="8353425" cy="323165"/>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Fill in Date when Capacity Analysis Exercise was conducted</a:t>
            </a:r>
          </a:p>
        </p:txBody>
      </p:sp>
      <p:sp>
        <p:nvSpPr>
          <p:cNvPr id="25" name="Text Box 6"/>
          <p:cNvSpPr txBox="1">
            <a:spLocks noChangeArrowheads="1"/>
          </p:cNvSpPr>
          <p:nvPr/>
        </p:nvSpPr>
        <p:spPr bwMode="auto">
          <a:xfrm>
            <a:off x="190086" y="4760645"/>
            <a:ext cx="8353425" cy="784830"/>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APW stands for Average Production Weekly. This is the average weekly quantity of parts specified by </a:t>
            </a:r>
            <a:r>
              <a:rPr lang="en-GB" sz="1500" b="1" dirty="0" err="1" smtClean="0">
                <a:solidFill>
                  <a:schemeClr val="tx2"/>
                </a:solidFill>
              </a:rPr>
              <a:t>Methode</a:t>
            </a:r>
            <a:r>
              <a:rPr lang="en-GB" sz="1500" b="1" dirty="0" smtClean="0">
                <a:solidFill>
                  <a:schemeClr val="tx2"/>
                </a:solidFill>
              </a:rPr>
              <a:t>. This means that if requirements are 2,000 per week in the first month and 4,000 per week when production peaks, the APW shall be 3,000.</a:t>
            </a:r>
          </a:p>
        </p:txBody>
      </p:sp>
      <p:sp>
        <p:nvSpPr>
          <p:cNvPr id="28" name="Text Box 6"/>
          <p:cNvSpPr txBox="1">
            <a:spLocks noChangeArrowheads="1"/>
          </p:cNvSpPr>
          <p:nvPr/>
        </p:nvSpPr>
        <p:spPr bwMode="auto">
          <a:xfrm>
            <a:off x="190086" y="5522645"/>
            <a:ext cx="8353425" cy="553998"/>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MPW stands for Maximum Production Weekly.  This is the maximum no. of parts/ week specified by </a:t>
            </a:r>
            <a:r>
              <a:rPr lang="en-GB" sz="1500" b="1" dirty="0" err="1" smtClean="0">
                <a:solidFill>
                  <a:schemeClr val="tx2"/>
                </a:solidFill>
              </a:rPr>
              <a:t>Methode</a:t>
            </a:r>
            <a:r>
              <a:rPr lang="en-GB" sz="1500" b="1" dirty="0" smtClean="0">
                <a:solidFill>
                  <a:schemeClr val="tx2"/>
                </a:solidFill>
              </a:rPr>
              <a:t>. </a:t>
            </a:r>
          </a:p>
        </p:txBody>
      </p:sp>
      <p:pic>
        <p:nvPicPr>
          <p:cNvPr id="2052" name="Picture 4"/>
          <p:cNvPicPr>
            <a:picLocks noChangeAspect="1" noChangeArrowheads="1"/>
          </p:cNvPicPr>
          <p:nvPr/>
        </p:nvPicPr>
        <p:blipFill>
          <a:blip r:embed="rId4" cstate="print"/>
          <a:srcRect/>
          <a:stretch>
            <a:fillRect/>
          </a:stretch>
        </p:blipFill>
        <p:spPr bwMode="auto">
          <a:xfrm>
            <a:off x="196850" y="706438"/>
            <a:ext cx="4800600" cy="314325"/>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iterate type="lt">
                                    <p:tmAbs val="0"/>
                                  </p:iterate>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9" presetClass="emph" presetSubtype="0" fill="hold" grpId="1" nodeType="clickEffect">
                                  <p:stCondLst>
                                    <p:cond delay="0"/>
                                  </p:stCondLst>
                                  <p:childTnLst>
                                    <p:animClr clrSpc="rgb" dir="cw">
                                      <p:cBhvr override="childStyle">
                                        <p:cTn id="12" dur="500" fill="hold"/>
                                        <p:tgtEl>
                                          <p:spTgt spid="7"/>
                                        </p:tgtEl>
                                        <p:attrNameLst>
                                          <p:attrName>style.color</p:attrName>
                                        </p:attrNameLst>
                                      </p:cBhvr>
                                      <p:to>
                                        <a:srgbClr val="969696"/>
                                      </p:to>
                                    </p:animClr>
                                    <p:animClr clrSpc="rgb" dir="cw">
                                      <p:cBhvr>
                                        <p:cTn id="13" dur="500" fill="hold"/>
                                        <p:tgtEl>
                                          <p:spTgt spid="7"/>
                                        </p:tgtEl>
                                        <p:attrNameLst>
                                          <p:attrName>fillcolor</p:attrName>
                                        </p:attrNameLst>
                                      </p:cBhvr>
                                      <p:to>
                                        <a:srgbClr val="969696"/>
                                      </p:to>
                                    </p:animClr>
                                    <p:set>
                                      <p:cBhvr>
                                        <p:cTn id="14" dur="500" fill="hold"/>
                                        <p:tgtEl>
                                          <p:spTgt spid="7"/>
                                        </p:tgtEl>
                                        <p:attrNameLst>
                                          <p:attrName>fill.type</p:attrName>
                                        </p:attrNameLst>
                                      </p:cBhvr>
                                      <p:to>
                                        <p:strVal val="solid"/>
                                      </p:to>
                                    </p:set>
                                    <p:set>
                                      <p:cBhvr>
                                        <p:cTn id="15" dur="500" fill="hold"/>
                                        <p:tgtEl>
                                          <p:spTgt spid="7"/>
                                        </p:tgtEl>
                                        <p:attrNameLst>
                                          <p:attrName>fill.on</p:attrName>
                                        </p:attrNameLst>
                                      </p:cBhvr>
                                      <p:to>
                                        <p:strVal val="true"/>
                                      </p:to>
                                    </p:set>
                                  </p:childTnLst>
                                </p:cTn>
                              </p:par>
                              <p:par>
                                <p:cTn id="16" presetID="9" presetClass="emph" presetSubtype="0" grpId="1" nodeType="withEffect">
                                  <p:stCondLst>
                                    <p:cond delay="0"/>
                                  </p:stCondLst>
                                  <p:iterate type="lt">
                                    <p:tmAbs val="0"/>
                                  </p:iterate>
                                  <p:childTnLst>
                                    <p:set>
                                      <p:cBhvr rctx="PPT">
                                        <p:cTn id="17" dur="indefinite"/>
                                        <p:tgtEl>
                                          <p:spTgt spid="11"/>
                                        </p:tgtEl>
                                        <p:attrNameLst>
                                          <p:attrName>style.opacity</p:attrName>
                                        </p:attrNameLst>
                                      </p:cBhvr>
                                      <p:to>
                                        <p:strVal val="0.25"/>
                                      </p:to>
                                    </p:set>
                                    <p:animEffect filter="image" prLst="opacity: 0.25">
                                      <p:cBhvr rctx="IE">
                                        <p:cTn id="18" dur="indefinite"/>
                                        <p:tgtEl>
                                          <p:spTgt spid="11"/>
                                        </p:tgtEl>
                                      </p:cBhvr>
                                    </p:animEffec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9" presetClass="emph" presetSubtype="0" fill="hold" grpId="1" nodeType="clickEffect">
                                  <p:stCondLst>
                                    <p:cond delay="0"/>
                                  </p:stCondLst>
                                  <p:childTnLst>
                                    <p:animClr clrSpc="rgb" dir="cw">
                                      <p:cBhvr override="childStyle">
                                        <p:cTn id="27" dur="500" fill="hold"/>
                                        <p:tgtEl>
                                          <p:spTgt spid="12"/>
                                        </p:tgtEl>
                                        <p:attrNameLst>
                                          <p:attrName>style.color</p:attrName>
                                        </p:attrNameLst>
                                      </p:cBhvr>
                                      <p:to>
                                        <a:srgbClr val="969696"/>
                                      </p:to>
                                    </p:animClr>
                                    <p:animClr clrSpc="rgb" dir="cw">
                                      <p:cBhvr>
                                        <p:cTn id="28" dur="500" fill="hold"/>
                                        <p:tgtEl>
                                          <p:spTgt spid="12"/>
                                        </p:tgtEl>
                                        <p:attrNameLst>
                                          <p:attrName>fillcolor</p:attrName>
                                        </p:attrNameLst>
                                      </p:cBhvr>
                                      <p:to>
                                        <a:srgbClr val="969696"/>
                                      </p:to>
                                    </p:animClr>
                                    <p:set>
                                      <p:cBhvr>
                                        <p:cTn id="29" dur="500" fill="hold"/>
                                        <p:tgtEl>
                                          <p:spTgt spid="12"/>
                                        </p:tgtEl>
                                        <p:attrNameLst>
                                          <p:attrName>fill.type</p:attrName>
                                        </p:attrNameLst>
                                      </p:cBhvr>
                                      <p:to>
                                        <p:strVal val="solid"/>
                                      </p:to>
                                    </p:set>
                                    <p:set>
                                      <p:cBhvr>
                                        <p:cTn id="30" dur="500" fill="hold"/>
                                        <p:tgtEl>
                                          <p:spTgt spid="12"/>
                                        </p:tgtEl>
                                        <p:attrNameLst>
                                          <p:attrName>fill.on</p:attrName>
                                        </p:attrNameLst>
                                      </p:cBhvr>
                                      <p:to>
                                        <p:strVal val="true"/>
                                      </p:to>
                                    </p:set>
                                  </p:childTnLst>
                                </p:cTn>
                              </p:par>
                              <p:par>
                                <p:cTn id="31" presetID="9" presetClass="emph" presetSubtype="0" grpId="1" nodeType="withEffect">
                                  <p:stCondLst>
                                    <p:cond delay="0"/>
                                  </p:stCondLst>
                                  <p:childTnLst>
                                    <p:set>
                                      <p:cBhvr rctx="PPT">
                                        <p:cTn id="32" dur="indefinite"/>
                                        <p:tgtEl>
                                          <p:spTgt spid="15"/>
                                        </p:tgtEl>
                                        <p:attrNameLst>
                                          <p:attrName>style.opacity</p:attrName>
                                        </p:attrNameLst>
                                      </p:cBhvr>
                                      <p:to>
                                        <p:strVal val="0.25"/>
                                      </p:to>
                                    </p:set>
                                    <p:animEffect filter="image" prLst="opacity: 0.25">
                                      <p:cBhvr rctx="IE">
                                        <p:cTn id="33" dur="indefinite"/>
                                        <p:tgtEl>
                                          <p:spTgt spid="15"/>
                                        </p:tgtEl>
                                      </p:cBhvr>
                                    </p:animEffect>
                                  </p:childTnLst>
                                </p:cTn>
                              </p:par>
                            </p:childTnLst>
                          </p:cTn>
                        </p:par>
                        <p:par>
                          <p:cTn id="34" fill="hold">
                            <p:stCondLst>
                              <p:cond delay="500"/>
                            </p:stCondLst>
                            <p:childTnLst>
                              <p:par>
                                <p:cTn id="35" presetID="1" presetClass="entr" presetSubtype="0" fill="hold" grpId="0" nodeType="after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9" presetClass="emph" presetSubtype="0" fill="hold" grpId="1" nodeType="clickEffect">
                                  <p:stCondLst>
                                    <p:cond delay="0"/>
                                  </p:stCondLst>
                                  <p:childTnLst>
                                    <p:animClr clrSpc="rgb" dir="cw">
                                      <p:cBhvr override="childStyle">
                                        <p:cTn id="42" dur="500" fill="hold"/>
                                        <p:tgtEl>
                                          <p:spTgt spid="14"/>
                                        </p:tgtEl>
                                        <p:attrNameLst>
                                          <p:attrName>style.color</p:attrName>
                                        </p:attrNameLst>
                                      </p:cBhvr>
                                      <p:to>
                                        <a:srgbClr val="969696"/>
                                      </p:to>
                                    </p:animClr>
                                    <p:animClr clrSpc="rgb" dir="cw">
                                      <p:cBhvr>
                                        <p:cTn id="43" dur="500" fill="hold"/>
                                        <p:tgtEl>
                                          <p:spTgt spid="14"/>
                                        </p:tgtEl>
                                        <p:attrNameLst>
                                          <p:attrName>fillcolor</p:attrName>
                                        </p:attrNameLst>
                                      </p:cBhvr>
                                      <p:to>
                                        <a:srgbClr val="969696"/>
                                      </p:to>
                                    </p:animClr>
                                    <p:set>
                                      <p:cBhvr>
                                        <p:cTn id="44" dur="500" fill="hold"/>
                                        <p:tgtEl>
                                          <p:spTgt spid="14"/>
                                        </p:tgtEl>
                                        <p:attrNameLst>
                                          <p:attrName>fill.type</p:attrName>
                                        </p:attrNameLst>
                                      </p:cBhvr>
                                      <p:to>
                                        <p:strVal val="solid"/>
                                      </p:to>
                                    </p:set>
                                    <p:set>
                                      <p:cBhvr>
                                        <p:cTn id="45" dur="500" fill="hold"/>
                                        <p:tgtEl>
                                          <p:spTgt spid="14"/>
                                        </p:tgtEl>
                                        <p:attrNameLst>
                                          <p:attrName>fill.on</p:attrName>
                                        </p:attrNameLst>
                                      </p:cBhvr>
                                      <p:to>
                                        <p:strVal val="true"/>
                                      </p:to>
                                    </p:set>
                                  </p:childTnLst>
                                </p:cTn>
                              </p:par>
                              <p:par>
                                <p:cTn id="46" presetID="9" presetClass="emph" presetSubtype="0" grpId="1" nodeType="withEffect">
                                  <p:stCondLst>
                                    <p:cond delay="0"/>
                                  </p:stCondLst>
                                  <p:childTnLst>
                                    <p:set>
                                      <p:cBhvr rctx="PPT">
                                        <p:cTn id="47" dur="indefinite"/>
                                        <p:tgtEl>
                                          <p:spTgt spid="16"/>
                                        </p:tgtEl>
                                        <p:attrNameLst>
                                          <p:attrName>style.opacity</p:attrName>
                                        </p:attrNameLst>
                                      </p:cBhvr>
                                      <p:to>
                                        <p:strVal val="0.25"/>
                                      </p:to>
                                    </p:set>
                                    <p:animEffect filter="image" prLst="opacity: 0.25">
                                      <p:cBhvr rctx="IE">
                                        <p:cTn id="48" dur="indefinite"/>
                                        <p:tgtEl>
                                          <p:spTgt spid="16"/>
                                        </p:tgtEl>
                                      </p:cBhvr>
                                    </p:animEffect>
                                  </p:childTnLst>
                                </p:cTn>
                              </p:par>
                            </p:childTnLst>
                          </p:cTn>
                        </p:par>
                        <p:par>
                          <p:cTn id="49" fill="hold">
                            <p:stCondLst>
                              <p:cond delay="500"/>
                            </p:stCondLst>
                            <p:childTnLst>
                              <p:par>
                                <p:cTn id="50" presetID="1" presetClass="entr" presetSubtype="0" fill="hold" nodeType="afterEffect">
                                  <p:stCondLst>
                                    <p:cond delay="0"/>
                                  </p:stCondLst>
                                  <p:childTnLst>
                                    <p:set>
                                      <p:cBhvr>
                                        <p:cTn id="51" dur="1" fill="hold">
                                          <p:stCondLst>
                                            <p:cond delay="0"/>
                                          </p:stCondLst>
                                        </p:cTn>
                                        <p:tgtEl>
                                          <p:spTgt spid="1027"/>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2" nodeType="clickEffect">
                                  <p:stCondLst>
                                    <p:cond delay="0"/>
                                  </p:stCondLst>
                                  <p:childTnLst>
                                    <p:set>
                                      <p:cBhvr>
                                        <p:cTn id="55" dur="1" fill="hold">
                                          <p:stCondLst>
                                            <p:cond delay="0"/>
                                          </p:stCondLst>
                                        </p:cTn>
                                        <p:tgtEl>
                                          <p:spTgt spid="19"/>
                                        </p:tgtEl>
                                        <p:attrNameLst>
                                          <p:attrName>style.visibility</p:attrName>
                                        </p:attrNameLst>
                                      </p:cBhvr>
                                      <p:to>
                                        <p:strVal val="visible"/>
                                      </p:to>
                                    </p:set>
                                  </p:childTnLst>
                                </p:cTn>
                              </p:par>
                            </p:childTnLst>
                          </p:cTn>
                        </p:par>
                        <p:par>
                          <p:cTn id="56" fill="hold">
                            <p:stCondLst>
                              <p:cond delay="0"/>
                            </p:stCondLst>
                            <p:childTnLst>
                              <p:par>
                                <p:cTn id="57" presetID="1" presetClass="entr" presetSubtype="0" fill="hold" grpId="0" nodeType="after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9" presetClass="emph" presetSubtype="0" fill="hold" grpId="1" nodeType="clickEffect">
                                  <p:stCondLst>
                                    <p:cond delay="0"/>
                                  </p:stCondLst>
                                  <p:childTnLst>
                                    <p:animClr clrSpc="rgb" dir="cw">
                                      <p:cBhvr override="childStyle">
                                        <p:cTn id="62" dur="500" fill="hold"/>
                                        <p:tgtEl>
                                          <p:spTgt spid="19"/>
                                        </p:tgtEl>
                                        <p:attrNameLst>
                                          <p:attrName>style.color</p:attrName>
                                        </p:attrNameLst>
                                      </p:cBhvr>
                                      <p:to>
                                        <a:srgbClr val="969696"/>
                                      </p:to>
                                    </p:animClr>
                                    <p:animClr clrSpc="rgb" dir="cw">
                                      <p:cBhvr>
                                        <p:cTn id="63" dur="500" fill="hold"/>
                                        <p:tgtEl>
                                          <p:spTgt spid="19"/>
                                        </p:tgtEl>
                                        <p:attrNameLst>
                                          <p:attrName>fillcolor</p:attrName>
                                        </p:attrNameLst>
                                      </p:cBhvr>
                                      <p:to>
                                        <a:srgbClr val="969696"/>
                                      </p:to>
                                    </p:animClr>
                                    <p:set>
                                      <p:cBhvr>
                                        <p:cTn id="64" dur="500" fill="hold"/>
                                        <p:tgtEl>
                                          <p:spTgt spid="19"/>
                                        </p:tgtEl>
                                        <p:attrNameLst>
                                          <p:attrName>fill.type</p:attrName>
                                        </p:attrNameLst>
                                      </p:cBhvr>
                                      <p:to>
                                        <p:strVal val="solid"/>
                                      </p:to>
                                    </p:set>
                                    <p:set>
                                      <p:cBhvr>
                                        <p:cTn id="65" dur="500" fill="hold"/>
                                        <p:tgtEl>
                                          <p:spTgt spid="19"/>
                                        </p:tgtEl>
                                        <p:attrNameLst>
                                          <p:attrName>fill.on</p:attrName>
                                        </p:attrNameLst>
                                      </p:cBhvr>
                                      <p:to>
                                        <p:strVal val="true"/>
                                      </p:to>
                                    </p:set>
                                  </p:childTnLst>
                                </p:cTn>
                              </p:par>
                              <p:par>
                                <p:cTn id="66" presetID="9" presetClass="emph" presetSubtype="0" grpId="1" nodeType="withEffect">
                                  <p:stCondLst>
                                    <p:cond delay="0"/>
                                  </p:stCondLst>
                                  <p:childTnLst>
                                    <p:set>
                                      <p:cBhvr rctx="PPT">
                                        <p:cTn id="67" dur="indefinite"/>
                                        <p:tgtEl>
                                          <p:spTgt spid="24"/>
                                        </p:tgtEl>
                                        <p:attrNameLst>
                                          <p:attrName>style.opacity</p:attrName>
                                        </p:attrNameLst>
                                      </p:cBhvr>
                                      <p:to>
                                        <p:strVal val="0.25"/>
                                      </p:to>
                                    </p:set>
                                    <p:animEffect filter="image" prLst="opacity: 0.25">
                                      <p:cBhvr rctx="IE">
                                        <p:cTn id="68" dur="indefinite"/>
                                        <p:tgtEl>
                                          <p:spTgt spid="24"/>
                                        </p:tgtEl>
                                      </p:cBhvr>
                                    </p:animEffect>
                                  </p:childTnLst>
                                </p:cTn>
                              </p:par>
                            </p:childTnLst>
                          </p:cTn>
                        </p:par>
                        <p:par>
                          <p:cTn id="69" fill="hold">
                            <p:stCondLst>
                              <p:cond delay="500"/>
                            </p:stCondLst>
                            <p:childTnLst>
                              <p:par>
                                <p:cTn id="70" presetID="1" presetClass="entr" presetSubtype="0" fill="hold" grpId="0" nodeType="afterEffect">
                                  <p:stCondLst>
                                    <p:cond delay="0"/>
                                  </p:stCondLst>
                                  <p:childTnLst>
                                    <p:set>
                                      <p:cBhvr>
                                        <p:cTn id="71" dur="1" fill="hold">
                                          <p:stCondLst>
                                            <p:cond delay="0"/>
                                          </p:stCondLst>
                                        </p:cTn>
                                        <p:tgtEl>
                                          <p:spTgt spid="2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9" presetClass="emph" presetSubtype="0" fill="hold" grpId="1" nodeType="clickEffect">
                                  <p:stCondLst>
                                    <p:cond delay="0"/>
                                  </p:stCondLst>
                                  <p:childTnLst>
                                    <p:animClr clrSpc="rgb" dir="cw">
                                      <p:cBhvr override="childStyle">
                                        <p:cTn id="77" dur="500" fill="hold"/>
                                        <p:tgtEl>
                                          <p:spTgt spid="20"/>
                                        </p:tgtEl>
                                        <p:attrNameLst>
                                          <p:attrName>style.color</p:attrName>
                                        </p:attrNameLst>
                                      </p:cBhvr>
                                      <p:to>
                                        <a:srgbClr val="969696"/>
                                      </p:to>
                                    </p:animClr>
                                    <p:animClr clrSpc="rgb" dir="cw">
                                      <p:cBhvr>
                                        <p:cTn id="78" dur="500" fill="hold"/>
                                        <p:tgtEl>
                                          <p:spTgt spid="20"/>
                                        </p:tgtEl>
                                        <p:attrNameLst>
                                          <p:attrName>fillcolor</p:attrName>
                                        </p:attrNameLst>
                                      </p:cBhvr>
                                      <p:to>
                                        <a:srgbClr val="969696"/>
                                      </p:to>
                                    </p:animClr>
                                    <p:set>
                                      <p:cBhvr>
                                        <p:cTn id="79" dur="500" fill="hold"/>
                                        <p:tgtEl>
                                          <p:spTgt spid="20"/>
                                        </p:tgtEl>
                                        <p:attrNameLst>
                                          <p:attrName>fill.type</p:attrName>
                                        </p:attrNameLst>
                                      </p:cBhvr>
                                      <p:to>
                                        <p:strVal val="solid"/>
                                      </p:to>
                                    </p:set>
                                    <p:set>
                                      <p:cBhvr>
                                        <p:cTn id="80" dur="500" fill="hold"/>
                                        <p:tgtEl>
                                          <p:spTgt spid="20"/>
                                        </p:tgtEl>
                                        <p:attrNameLst>
                                          <p:attrName>fill.on</p:attrName>
                                        </p:attrNameLst>
                                      </p:cBhvr>
                                      <p:to>
                                        <p:strVal val="true"/>
                                      </p:to>
                                    </p:set>
                                  </p:childTnLst>
                                </p:cTn>
                              </p:par>
                              <p:par>
                                <p:cTn id="81" presetID="9" presetClass="emph" presetSubtype="0" grpId="1" nodeType="withEffect">
                                  <p:stCondLst>
                                    <p:cond delay="0"/>
                                  </p:stCondLst>
                                  <p:childTnLst>
                                    <p:set>
                                      <p:cBhvr rctx="PPT">
                                        <p:cTn id="82" dur="indefinite"/>
                                        <p:tgtEl>
                                          <p:spTgt spid="25"/>
                                        </p:tgtEl>
                                        <p:attrNameLst>
                                          <p:attrName>style.opacity</p:attrName>
                                        </p:attrNameLst>
                                      </p:cBhvr>
                                      <p:to>
                                        <p:strVal val="0.25"/>
                                      </p:to>
                                    </p:set>
                                    <p:animEffect filter="image" prLst="opacity: 0.25">
                                      <p:cBhvr rctx="IE">
                                        <p:cTn id="83" dur="indefinite"/>
                                        <p:tgtEl>
                                          <p:spTgt spid="25"/>
                                        </p:tgtEl>
                                      </p:cBhvr>
                                    </p:animEffect>
                                  </p:childTnLst>
                                </p:cTn>
                              </p:par>
                            </p:childTnLst>
                          </p:cTn>
                        </p:par>
                        <p:par>
                          <p:cTn id="84" fill="hold">
                            <p:stCondLst>
                              <p:cond delay="500"/>
                            </p:stCondLst>
                            <p:childTnLst>
                              <p:par>
                                <p:cTn id="85" presetID="1" presetClass="entr" presetSubtype="0" fill="hold" grpId="0" nodeType="afterEffect">
                                  <p:stCondLst>
                                    <p:cond delay="0"/>
                                  </p:stCondLst>
                                  <p:childTnLst>
                                    <p:set>
                                      <p:cBhvr>
                                        <p:cTn id="86" dur="1" fill="hold">
                                          <p:stCondLst>
                                            <p:cond delay="0"/>
                                          </p:stCondLst>
                                        </p:cTn>
                                        <p:tgtEl>
                                          <p:spTgt spid="28"/>
                                        </p:tgtEl>
                                        <p:attrNameLst>
                                          <p:attrName>style.visibility</p:attrName>
                                        </p:attrNameLst>
                                      </p:cBhvr>
                                      <p:to>
                                        <p:strVal val="visible"/>
                                      </p:to>
                                    </p:set>
                                  </p:childTnLst>
                                </p:cTn>
                              </p:par>
                            </p:childTnLst>
                          </p:cTn>
                        </p:par>
                        <p:par>
                          <p:cTn id="87" fill="hold">
                            <p:stCondLst>
                              <p:cond delay="500"/>
                            </p:stCondLst>
                            <p:childTnLst>
                              <p:par>
                                <p:cTn id="88" presetID="1" presetClass="entr" presetSubtype="0" fill="hold" grpId="0" nodeType="afterEffect">
                                  <p:stCondLst>
                                    <p:cond delay="0"/>
                                  </p:stCondLst>
                                  <p:childTnLst>
                                    <p:set>
                                      <p:cBhvr>
                                        <p:cTn id="89"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1" grpId="0"/>
      <p:bldP spid="11" grpId="1"/>
      <p:bldP spid="12" grpId="0" animBg="1"/>
      <p:bldP spid="12" grpId="1" animBg="1"/>
      <p:bldP spid="14" grpId="0" animBg="1"/>
      <p:bldP spid="14" grpId="1" animBg="1"/>
      <p:bldP spid="15" grpId="0"/>
      <p:bldP spid="15" grpId="1"/>
      <p:bldP spid="16" grpId="0"/>
      <p:bldP spid="16" grpId="1"/>
      <p:bldP spid="19" grpId="1" animBg="1"/>
      <p:bldP spid="19" grpId="2" animBg="1"/>
      <p:bldP spid="20" grpId="0" animBg="1"/>
      <p:bldP spid="20" grpId="1" animBg="1"/>
      <p:bldP spid="21" grpId="0" animBg="1"/>
      <p:bldP spid="24" grpId="0"/>
      <p:bldP spid="24" grpId="1"/>
      <p:bldP spid="25" grpId="0"/>
      <p:bldP spid="25" grpId="1"/>
      <p:bldP spid="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cstate="print"/>
          <a:srcRect/>
          <a:stretch>
            <a:fillRect/>
          </a:stretch>
        </p:blipFill>
        <p:spPr bwMode="auto">
          <a:xfrm>
            <a:off x="0" y="2173289"/>
            <a:ext cx="9144000" cy="2414574"/>
          </a:xfrm>
          <a:prstGeom prst="rect">
            <a:avLst/>
          </a:prstGeom>
          <a:noFill/>
          <a:ln w="9525">
            <a:noFill/>
            <a:miter lim="800000"/>
            <a:headEnd/>
            <a:tailEnd/>
          </a:ln>
          <a:effectLst/>
        </p:spPr>
      </p:pic>
      <p:sp>
        <p:nvSpPr>
          <p:cNvPr id="13" name="Rectangle 12"/>
          <p:cNvSpPr/>
          <p:nvPr/>
        </p:nvSpPr>
        <p:spPr>
          <a:xfrm>
            <a:off x="4394200" y="2197100"/>
            <a:ext cx="1584000" cy="21844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3" name="Picture 1"/>
          <p:cNvPicPr>
            <a:picLocks noChangeAspect="1" noChangeArrowheads="1"/>
          </p:cNvPicPr>
          <p:nvPr/>
        </p:nvPicPr>
        <p:blipFill>
          <a:blip r:embed="rId3" cstate="print"/>
          <a:srcRect/>
          <a:stretch>
            <a:fillRect/>
          </a:stretch>
        </p:blipFill>
        <p:spPr bwMode="auto">
          <a:xfrm>
            <a:off x="200025" y="704850"/>
            <a:ext cx="6381750" cy="1104900"/>
          </a:xfrm>
          <a:prstGeom prst="rect">
            <a:avLst/>
          </a:prstGeom>
          <a:noFill/>
          <a:ln w="9525">
            <a:noFill/>
            <a:miter lim="800000"/>
            <a:headEnd/>
            <a:tailEnd/>
          </a:ln>
          <a:effectLst/>
        </p:spPr>
      </p:pic>
      <p:sp>
        <p:nvSpPr>
          <p:cNvPr id="4" name="Slide Number Placeholder 3"/>
          <p:cNvSpPr>
            <a:spLocks noGrp="1"/>
          </p:cNvSpPr>
          <p:nvPr>
            <p:ph type="sldNum" sz="quarter" idx="4"/>
          </p:nvPr>
        </p:nvSpPr>
        <p:spPr/>
        <p:txBody>
          <a:bodyPr/>
          <a:lstStyle/>
          <a:p>
            <a:fld id="{566126A5-8985-4D99-9F16-E7E6A6354FC5}" type="slidenum">
              <a:rPr lang="en-US" smtClean="0"/>
              <a:pPr/>
              <a:t>3</a:t>
            </a:fld>
            <a:endParaRPr lang="en-US" dirty="0"/>
          </a:p>
        </p:txBody>
      </p:sp>
      <p:sp>
        <p:nvSpPr>
          <p:cNvPr id="6" name="Rectangle 5"/>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27" name="Rectangle 26"/>
          <p:cNvSpPr/>
          <p:nvPr/>
        </p:nvSpPr>
        <p:spPr>
          <a:xfrm>
            <a:off x="1803400" y="1193800"/>
            <a:ext cx="475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 Box 6"/>
          <p:cNvSpPr txBox="1">
            <a:spLocks noChangeArrowheads="1"/>
          </p:cNvSpPr>
          <p:nvPr/>
        </p:nvSpPr>
        <p:spPr bwMode="auto">
          <a:xfrm>
            <a:off x="190086" y="1814245"/>
            <a:ext cx="8353425" cy="323165"/>
          </a:xfrm>
          <a:prstGeom prst="rect">
            <a:avLst/>
          </a:prstGeom>
          <a:noFill/>
          <a:ln w="9525">
            <a:noFill/>
            <a:miter lim="800000"/>
            <a:headEnd/>
            <a:tailEnd/>
          </a:ln>
        </p:spPr>
        <p:txBody>
          <a:bodyPr>
            <a:spAutoFit/>
          </a:bodyPr>
          <a:lstStyle/>
          <a:p>
            <a:pPr marL="342900" indent="-342900">
              <a:spcBef>
                <a:spcPct val="50000"/>
              </a:spcBef>
              <a:buFontTx/>
              <a:buChar char="•"/>
            </a:pPr>
            <a:r>
              <a:rPr lang="en-GB" sz="1500" b="1" dirty="0" smtClean="0">
                <a:solidFill>
                  <a:schemeClr val="tx2"/>
                </a:solidFill>
              </a:rPr>
              <a:t>Fill in Supplier Contact person details</a:t>
            </a:r>
          </a:p>
        </p:txBody>
      </p:sp>
      <p:sp>
        <p:nvSpPr>
          <p:cNvPr id="12" name="Text Box 6"/>
          <p:cNvSpPr txBox="1">
            <a:spLocks noChangeArrowheads="1"/>
          </p:cNvSpPr>
          <p:nvPr/>
        </p:nvSpPr>
        <p:spPr bwMode="auto">
          <a:xfrm>
            <a:off x="190086" y="4646345"/>
            <a:ext cx="8763414" cy="2285241"/>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Sheet shall be tackled taking </a:t>
            </a:r>
            <a:r>
              <a:rPr lang="en-GB" sz="1500" b="1" u="sng" dirty="0" smtClean="0">
                <a:solidFill>
                  <a:schemeClr val="tx2"/>
                </a:solidFill>
              </a:rPr>
              <a:t>one process at a time</a:t>
            </a:r>
            <a:r>
              <a:rPr lang="en-GB" sz="1500" b="1" dirty="0" smtClean="0">
                <a:solidFill>
                  <a:schemeClr val="tx2"/>
                </a:solidFill>
              </a:rPr>
              <a:t>. </a:t>
            </a:r>
          </a:p>
          <a:p>
            <a:pPr marL="342900" indent="-342900">
              <a:spcBef>
                <a:spcPct val="50000"/>
              </a:spcBef>
            </a:pPr>
            <a:r>
              <a:rPr lang="en-GB" sz="1500" b="1" dirty="0" smtClean="0">
                <a:solidFill>
                  <a:schemeClr val="tx2"/>
                </a:solidFill>
              </a:rPr>
              <a:t>	That is if supplied part is a laser etched painted plastic button, there are three processes which are plastic injection moulding, painting and laser etching. </a:t>
            </a:r>
          </a:p>
          <a:p>
            <a:pPr marL="342900" indent="-342900">
              <a:spcBef>
                <a:spcPct val="50000"/>
              </a:spcBef>
            </a:pPr>
            <a:r>
              <a:rPr lang="en-GB" sz="1500" b="1" dirty="0" smtClean="0">
                <a:solidFill>
                  <a:schemeClr val="tx2"/>
                </a:solidFill>
              </a:rPr>
              <a:t>	If a part is machined and then plated, a typical process shall be blanking, polish of drawn material outer profile, drilling, roughing, internal diameter of one side (roughing and finishing), Outer finishing, second side internal and external diameters, plating and 100% check.</a:t>
            </a:r>
          </a:p>
          <a:p>
            <a:pPr marL="342900" indent="-342900">
              <a:spcBef>
                <a:spcPct val="50000"/>
              </a:spcBef>
            </a:pPr>
            <a:endParaRPr lang="en-GB" sz="1500" b="1" dirty="0" smtClean="0">
              <a:solidFill>
                <a:schemeClr val="tx2"/>
              </a:solidFill>
            </a:endParaRPr>
          </a:p>
        </p:txBody>
      </p:sp>
      <p:sp>
        <p:nvSpPr>
          <p:cNvPr id="14" name="Rectangle 13"/>
          <p:cNvSpPr/>
          <p:nvPr/>
        </p:nvSpPr>
        <p:spPr>
          <a:xfrm>
            <a:off x="5981700" y="2197100"/>
            <a:ext cx="1584000" cy="21844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7560000" y="2184400"/>
            <a:ext cx="1584000" cy="21844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0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iterate type="lt">
                                    <p:tmAbs val="0"/>
                                  </p:iterate>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9" presetClass="emph" presetSubtype="0" fill="hold" grpId="1" nodeType="clickEffect">
                                  <p:stCondLst>
                                    <p:cond delay="0"/>
                                  </p:stCondLst>
                                  <p:childTnLst>
                                    <p:animClr clrSpc="rgb" dir="cw">
                                      <p:cBhvr override="childStyle">
                                        <p:cTn id="16" dur="500" fill="hold"/>
                                        <p:tgtEl>
                                          <p:spTgt spid="27"/>
                                        </p:tgtEl>
                                        <p:attrNameLst>
                                          <p:attrName>style.color</p:attrName>
                                        </p:attrNameLst>
                                      </p:cBhvr>
                                      <p:to>
                                        <a:srgbClr val="969696"/>
                                      </p:to>
                                    </p:animClr>
                                    <p:animClr clrSpc="rgb" dir="cw">
                                      <p:cBhvr>
                                        <p:cTn id="17" dur="500" fill="hold"/>
                                        <p:tgtEl>
                                          <p:spTgt spid="27"/>
                                        </p:tgtEl>
                                        <p:attrNameLst>
                                          <p:attrName>fillcolor</p:attrName>
                                        </p:attrNameLst>
                                      </p:cBhvr>
                                      <p:to>
                                        <a:srgbClr val="969696"/>
                                      </p:to>
                                    </p:animClr>
                                    <p:set>
                                      <p:cBhvr>
                                        <p:cTn id="18" dur="500" fill="hold"/>
                                        <p:tgtEl>
                                          <p:spTgt spid="27"/>
                                        </p:tgtEl>
                                        <p:attrNameLst>
                                          <p:attrName>fill.type</p:attrName>
                                        </p:attrNameLst>
                                      </p:cBhvr>
                                      <p:to>
                                        <p:strVal val="solid"/>
                                      </p:to>
                                    </p:set>
                                    <p:set>
                                      <p:cBhvr>
                                        <p:cTn id="19" dur="500" fill="hold"/>
                                        <p:tgtEl>
                                          <p:spTgt spid="27"/>
                                        </p:tgtEl>
                                        <p:attrNameLst>
                                          <p:attrName>fill.on</p:attrName>
                                        </p:attrNameLst>
                                      </p:cBhvr>
                                      <p:to>
                                        <p:strVal val="true"/>
                                      </p:to>
                                    </p:set>
                                  </p:childTnLst>
                                </p:cTn>
                              </p:par>
                              <p:par>
                                <p:cTn id="20" presetID="9" presetClass="emph" presetSubtype="0" grpId="1" nodeType="withEffect">
                                  <p:stCondLst>
                                    <p:cond delay="0"/>
                                  </p:stCondLst>
                                  <p:iterate type="lt">
                                    <p:tmAbs val="0"/>
                                  </p:iterate>
                                  <p:childTnLst>
                                    <p:set>
                                      <p:cBhvr rctx="PPT">
                                        <p:cTn id="21" dur="indefinite"/>
                                        <p:tgtEl>
                                          <p:spTgt spid="30"/>
                                        </p:tgtEl>
                                        <p:attrNameLst>
                                          <p:attrName>style.opacity</p:attrName>
                                        </p:attrNameLst>
                                      </p:cBhvr>
                                      <p:to>
                                        <p:strVal val="0.25"/>
                                      </p:to>
                                    </p:set>
                                    <p:animEffect filter="image" prLst="opacity: 0.25">
                                      <p:cBhvr rctx="IE">
                                        <p:cTn id="22" dur="indefinite"/>
                                        <p:tgtEl>
                                          <p:spTgt spid="30"/>
                                        </p:tgtEl>
                                      </p:cBhvr>
                                    </p:animEffect>
                                  </p:childTnLst>
                                </p:cTn>
                              </p:par>
                            </p:childTnLst>
                          </p:cTn>
                        </p:par>
                        <p:par>
                          <p:cTn id="23" fill="hold">
                            <p:stCondLst>
                              <p:cond delay="500"/>
                            </p:stCondLst>
                            <p:childTnLst>
                              <p:par>
                                <p:cTn id="24" presetID="1" presetClass="entr" presetSubtype="0" fill="hold" nodeType="afterEffect">
                                  <p:stCondLst>
                                    <p:cond delay="0"/>
                                  </p:stCondLst>
                                  <p:childTnLst>
                                    <p:set>
                                      <p:cBhvr>
                                        <p:cTn id="25" dur="1" fill="hold">
                                          <p:stCondLst>
                                            <p:cond delay="0"/>
                                          </p:stCondLst>
                                        </p:cTn>
                                        <p:tgtEl>
                                          <p:spTgt spid="31746"/>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childTnLst>
                                </p:cTn>
                              </p:par>
                            </p:childTnLst>
                          </p:cTn>
                        </p:par>
                        <p:par>
                          <p:cTn id="30" fill="hold">
                            <p:stCondLst>
                              <p:cond delay="0"/>
                            </p:stCondLst>
                            <p:childTnLst>
                              <p:par>
                                <p:cTn id="31" presetID="1" presetClass="entr" presetSubtype="0" fill="hold" grpId="0" nodeType="after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par>
                          <p:cTn id="33" fill="hold">
                            <p:stCondLst>
                              <p:cond delay="0"/>
                            </p:stCondLst>
                            <p:childTnLst>
                              <p:par>
                                <p:cTn id="34" presetID="1" presetClass="exit" presetSubtype="0" fill="hold" grpId="1" nodeType="afterEffect">
                                  <p:stCondLst>
                                    <p:cond delay="300"/>
                                  </p:stCondLst>
                                  <p:childTnLst>
                                    <p:set>
                                      <p:cBhvr>
                                        <p:cTn id="35" dur="1" fill="hold">
                                          <p:stCondLst>
                                            <p:cond delay="0"/>
                                          </p:stCondLst>
                                        </p:cTn>
                                        <p:tgtEl>
                                          <p:spTgt spid="13"/>
                                        </p:tgtEl>
                                        <p:attrNameLst>
                                          <p:attrName>style.visibility</p:attrName>
                                        </p:attrNameLst>
                                      </p:cBhvr>
                                      <p:to>
                                        <p:strVal val="hidden"/>
                                      </p:to>
                                    </p:set>
                                  </p:childTnLst>
                                </p:cTn>
                              </p:par>
                            </p:childTnLst>
                          </p:cTn>
                        </p:par>
                        <p:par>
                          <p:cTn id="36" fill="hold">
                            <p:stCondLst>
                              <p:cond delay="300"/>
                            </p:stCondLst>
                            <p:childTnLst>
                              <p:par>
                                <p:cTn id="37" presetID="1" presetClass="entr" presetSubtype="0" fill="hold" grpId="0" nodeType="afterEffect">
                                  <p:stCondLst>
                                    <p:cond delay="200"/>
                                  </p:stCondLst>
                                  <p:childTnLst>
                                    <p:set>
                                      <p:cBhvr>
                                        <p:cTn id="38" dur="1" fill="hold">
                                          <p:stCondLst>
                                            <p:cond delay="0"/>
                                          </p:stCondLst>
                                        </p:cTn>
                                        <p:tgtEl>
                                          <p:spTgt spid="14"/>
                                        </p:tgtEl>
                                        <p:attrNameLst>
                                          <p:attrName>style.visibility</p:attrName>
                                        </p:attrNameLst>
                                      </p:cBhvr>
                                      <p:to>
                                        <p:strVal val="visible"/>
                                      </p:to>
                                    </p:set>
                                  </p:childTnLst>
                                </p:cTn>
                              </p:par>
                            </p:childTnLst>
                          </p:cTn>
                        </p:par>
                        <p:par>
                          <p:cTn id="39" fill="hold">
                            <p:stCondLst>
                              <p:cond delay="500"/>
                            </p:stCondLst>
                            <p:childTnLst>
                              <p:par>
                                <p:cTn id="40" presetID="1" presetClass="exit" presetSubtype="0" fill="hold" grpId="1" nodeType="afterEffect">
                                  <p:stCondLst>
                                    <p:cond delay="300"/>
                                  </p:stCondLst>
                                  <p:childTnLst>
                                    <p:set>
                                      <p:cBhvr>
                                        <p:cTn id="41" dur="1" fill="hold">
                                          <p:stCondLst>
                                            <p:cond delay="0"/>
                                          </p:stCondLst>
                                        </p:cTn>
                                        <p:tgtEl>
                                          <p:spTgt spid="14"/>
                                        </p:tgtEl>
                                        <p:attrNameLst>
                                          <p:attrName>style.visibility</p:attrName>
                                        </p:attrNameLst>
                                      </p:cBhvr>
                                      <p:to>
                                        <p:strVal val="hidden"/>
                                      </p:to>
                                    </p:set>
                                  </p:childTnLst>
                                </p:cTn>
                              </p:par>
                            </p:childTnLst>
                          </p:cTn>
                        </p:par>
                        <p:par>
                          <p:cTn id="42" fill="hold">
                            <p:stCondLst>
                              <p:cond delay="800"/>
                            </p:stCondLst>
                            <p:childTnLst>
                              <p:par>
                                <p:cTn id="43" presetID="1" presetClass="entr" presetSubtype="0" fill="hold" grpId="0" nodeType="afterEffect">
                                  <p:stCondLst>
                                    <p:cond delay="200"/>
                                  </p:stCondLst>
                                  <p:childTnLst>
                                    <p:set>
                                      <p:cBhvr>
                                        <p:cTn id="44" dur="1" fill="hold">
                                          <p:stCondLst>
                                            <p:cond delay="0"/>
                                          </p:stCondLst>
                                        </p:cTn>
                                        <p:tgtEl>
                                          <p:spTgt spid="15"/>
                                        </p:tgtEl>
                                        <p:attrNameLst>
                                          <p:attrName>style.visibility</p:attrName>
                                        </p:attrNameLst>
                                      </p:cBhvr>
                                      <p:to>
                                        <p:strVal val="visible"/>
                                      </p:to>
                                    </p:set>
                                  </p:childTnLst>
                                </p:cTn>
                              </p:par>
                            </p:childTnLst>
                          </p:cTn>
                        </p:par>
                        <p:par>
                          <p:cTn id="45" fill="hold">
                            <p:stCondLst>
                              <p:cond delay="1000"/>
                            </p:stCondLst>
                            <p:childTnLst>
                              <p:par>
                                <p:cTn id="46" presetID="1" presetClass="exit" presetSubtype="0" fill="hold" grpId="1" nodeType="afterEffect">
                                  <p:stCondLst>
                                    <p:cond delay="300"/>
                                  </p:stCondLst>
                                  <p:childTnLst>
                                    <p:set>
                                      <p:cBhvr>
                                        <p:cTn id="47" dur="1" fill="hold">
                                          <p:stCondLst>
                                            <p:cond delay="0"/>
                                          </p:stCondLst>
                                        </p:cTn>
                                        <p:tgtEl>
                                          <p:spTgt spid="15"/>
                                        </p:tgtEl>
                                        <p:attrNameLst>
                                          <p:attrName>style.visibility</p:attrName>
                                        </p:attrNameLst>
                                      </p:cBhvr>
                                      <p:to>
                                        <p:strVal val="hidden"/>
                                      </p:to>
                                    </p:set>
                                  </p:childTnLst>
                                </p:cTn>
                              </p:par>
                            </p:childTnLst>
                          </p:cTn>
                        </p:par>
                        <p:par>
                          <p:cTn id="48" fill="hold">
                            <p:stCondLst>
                              <p:cond delay="1300"/>
                            </p:stCondLst>
                            <p:childTnLst>
                              <p:par>
                                <p:cTn id="49" presetID="1" presetClass="entr" presetSubtype="0" fill="hold" grpId="2" nodeType="afterEffect">
                                  <p:stCondLst>
                                    <p:cond delay="100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3" grpId="2" animBg="1"/>
      <p:bldP spid="27" grpId="0" animBg="1"/>
      <p:bldP spid="27" grpId="1" animBg="1"/>
      <p:bldP spid="30" grpId="0"/>
      <p:bldP spid="30" grpId="1"/>
      <p:bldP spid="12" grpId="0"/>
      <p:bldP spid="14" grpId="0" animBg="1"/>
      <p:bldP spid="14" grpId="1" animBg="1"/>
      <p:bldP spid="15" grpId="0" animBg="1"/>
      <p:bldP spid="1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566126A5-8985-4D99-9F16-E7E6A6354FC5}" type="slidenum">
              <a:rPr lang="en-US" smtClean="0"/>
              <a:pPr/>
              <a:t>4</a:t>
            </a:fld>
            <a:endParaRPr lang="en-US" dirty="0"/>
          </a:p>
        </p:txBody>
      </p:sp>
      <p:pic>
        <p:nvPicPr>
          <p:cNvPr id="3" name="Picture 2"/>
          <p:cNvPicPr>
            <a:picLocks noChangeAspect="1" noChangeArrowheads="1"/>
          </p:cNvPicPr>
          <p:nvPr/>
        </p:nvPicPr>
        <p:blipFill>
          <a:blip r:embed="rId2" cstate="print"/>
          <a:srcRect/>
          <a:stretch>
            <a:fillRect/>
          </a:stretch>
        </p:blipFill>
        <p:spPr bwMode="auto">
          <a:xfrm>
            <a:off x="0" y="712789"/>
            <a:ext cx="9144000" cy="2414574"/>
          </a:xfrm>
          <a:prstGeom prst="rect">
            <a:avLst/>
          </a:prstGeom>
          <a:noFill/>
          <a:ln w="9525">
            <a:noFill/>
            <a:miter lim="800000"/>
            <a:headEnd/>
            <a:tailEnd/>
          </a:ln>
          <a:effectLst/>
        </p:spPr>
      </p:pic>
      <p:sp>
        <p:nvSpPr>
          <p:cNvPr id="4" name="Rectangle 3"/>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5" name="Rectangle 4"/>
          <p:cNvSpPr/>
          <p:nvPr/>
        </p:nvSpPr>
        <p:spPr>
          <a:xfrm>
            <a:off x="4392000" y="1193800"/>
            <a:ext cx="1584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 Box 6"/>
          <p:cNvSpPr txBox="1">
            <a:spLocks noChangeArrowheads="1"/>
          </p:cNvSpPr>
          <p:nvPr/>
        </p:nvSpPr>
        <p:spPr bwMode="auto">
          <a:xfrm>
            <a:off x="0" y="3185845"/>
            <a:ext cx="89281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Fill in Process Name</a:t>
            </a:r>
          </a:p>
        </p:txBody>
      </p:sp>
      <p:sp>
        <p:nvSpPr>
          <p:cNvPr id="7" name="Text Box 6"/>
          <p:cNvSpPr txBox="1">
            <a:spLocks noChangeArrowheads="1"/>
          </p:cNvSpPr>
          <p:nvPr/>
        </p:nvSpPr>
        <p:spPr bwMode="auto">
          <a:xfrm>
            <a:off x="0" y="3427145"/>
            <a:ext cx="89281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many days per week is the process running?</a:t>
            </a:r>
          </a:p>
        </p:txBody>
      </p:sp>
      <p:sp>
        <p:nvSpPr>
          <p:cNvPr id="8" name="Rectangle 7"/>
          <p:cNvSpPr/>
          <p:nvPr/>
        </p:nvSpPr>
        <p:spPr>
          <a:xfrm>
            <a:off x="4392000" y="13970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4392000" y="15875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Box 6"/>
          <p:cNvSpPr txBox="1">
            <a:spLocks noChangeArrowheads="1"/>
          </p:cNvSpPr>
          <p:nvPr/>
        </p:nvSpPr>
        <p:spPr bwMode="auto">
          <a:xfrm>
            <a:off x="0" y="3681145"/>
            <a:ext cx="89281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many shifts is the process doing per day?</a:t>
            </a:r>
          </a:p>
        </p:txBody>
      </p:sp>
      <p:sp>
        <p:nvSpPr>
          <p:cNvPr id="11" name="Text Box 6"/>
          <p:cNvSpPr txBox="1">
            <a:spLocks noChangeArrowheads="1"/>
          </p:cNvSpPr>
          <p:nvPr/>
        </p:nvSpPr>
        <p:spPr bwMode="auto">
          <a:xfrm>
            <a:off x="0" y="3935145"/>
            <a:ext cx="89281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long is the shift (in hours)? Example if shift starts at 6.00 and ends at 14.00, duration is 8 hours.</a:t>
            </a:r>
          </a:p>
        </p:txBody>
      </p:sp>
      <p:sp>
        <p:nvSpPr>
          <p:cNvPr id="12" name="Rectangle 11"/>
          <p:cNvSpPr/>
          <p:nvPr/>
        </p:nvSpPr>
        <p:spPr>
          <a:xfrm>
            <a:off x="4392000" y="17780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392000" y="19685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Box 6"/>
          <p:cNvSpPr txBox="1">
            <a:spLocks noChangeArrowheads="1"/>
          </p:cNvSpPr>
          <p:nvPr/>
        </p:nvSpPr>
        <p:spPr bwMode="auto">
          <a:xfrm>
            <a:off x="0" y="4379645"/>
            <a:ext cx="8928100" cy="78483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What amount of time is the process stopped for breaks, preventive maintenance, cleaning, handover, lunch, etc. (PER SHIFT)? Time should be in minutes. If machine is not stopped during break/ lunch, then the break/ lunch time shall not be considered in this calculation. </a:t>
            </a:r>
          </a:p>
        </p:txBody>
      </p:sp>
      <p:sp>
        <p:nvSpPr>
          <p:cNvPr id="15" name="Text Box 6"/>
          <p:cNvSpPr txBox="1">
            <a:spLocks noChangeArrowheads="1"/>
          </p:cNvSpPr>
          <p:nvPr/>
        </p:nvSpPr>
        <p:spPr bwMode="auto">
          <a:xfrm>
            <a:off x="0" y="5065445"/>
            <a:ext cx="8928100" cy="124649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Is the process used only on the product on which the capacity analysis is being carried out? If yes input 100%. If the process is shared with other products please enter the percentage allocated for this product. Example: if besides this product, there are another 6 products that are taking 20 hours of a 24 day, then time available for this product is 4 hrs out of 24hrs which results in 16.6%.</a:t>
            </a:r>
          </a:p>
        </p:txBody>
      </p:sp>
      <p:sp>
        <p:nvSpPr>
          <p:cNvPr id="16" name="Rectangle 15"/>
          <p:cNvSpPr/>
          <p:nvPr/>
        </p:nvSpPr>
        <p:spPr>
          <a:xfrm>
            <a:off x="4392000" y="21590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1" nodeType="clickEffect">
                                  <p:stCondLst>
                                    <p:cond delay="0"/>
                                  </p:stCondLst>
                                  <p:childTnLst>
                                    <p:set>
                                      <p:cBhvr rctx="PPT">
                                        <p:cTn id="16" dur="indefinite"/>
                                        <p:tgtEl>
                                          <p:spTgt spid="6"/>
                                        </p:tgtEl>
                                        <p:attrNameLst>
                                          <p:attrName>style.opacity</p:attrName>
                                        </p:attrNameLst>
                                      </p:cBhvr>
                                      <p:to>
                                        <p:strVal val="0.25"/>
                                      </p:to>
                                    </p:set>
                                    <p:animEffect filter="image" prLst="opacity: 0.25">
                                      <p:cBhvr rctx="IE">
                                        <p:cTn id="17" dur="indefinite"/>
                                        <p:tgtEl>
                                          <p:spTgt spid="6"/>
                                        </p:tgtEl>
                                      </p:cBhvr>
                                    </p:animEffect>
                                  </p:childTnLst>
                                </p:cTn>
                              </p:par>
                              <p:par>
                                <p:cTn id="18" presetID="19" presetClass="emph" presetSubtype="0" fill="hold" grpId="1" nodeType="withEffect">
                                  <p:stCondLst>
                                    <p:cond delay="0"/>
                                  </p:stCondLst>
                                  <p:childTnLst>
                                    <p:animClr clrSpc="rgb" dir="cw">
                                      <p:cBhvr override="childStyle">
                                        <p:cTn id="19" dur="500" fill="hold"/>
                                        <p:tgtEl>
                                          <p:spTgt spid="5"/>
                                        </p:tgtEl>
                                        <p:attrNameLst>
                                          <p:attrName>style.color</p:attrName>
                                        </p:attrNameLst>
                                      </p:cBhvr>
                                      <p:to>
                                        <a:srgbClr val="969696"/>
                                      </p:to>
                                    </p:animClr>
                                    <p:animClr clrSpc="rgb" dir="cw">
                                      <p:cBhvr>
                                        <p:cTn id="20" dur="500" fill="hold"/>
                                        <p:tgtEl>
                                          <p:spTgt spid="5"/>
                                        </p:tgtEl>
                                        <p:attrNameLst>
                                          <p:attrName>fillcolor</p:attrName>
                                        </p:attrNameLst>
                                      </p:cBhvr>
                                      <p:to>
                                        <a:srgbClr val="969696"/>
                                      </p:to>
                                    </p:animClr>
                                    <p:set>
                                      <p:cBhvr>
                                        <p:cTn id="21" dur="500" fill="hold"/>
                                        <p:tgtEl>
                                          <p:spTgt spid="5"/>
                                        </p:tgtEl>
                                        <p:attrNameLst>
                                          <p:attrName>fill.type</p:attrName>
                                        </p:attrNameLst>
                                      </p:cBhvr>
                                      <p:to>
                                        <p:strVal val="solid"/>
                                      </p:to>
                                    </p:set>
                                    <p:set>
                                      <p:cBhvr>
                                        <p:cTn id="22" dur="500" fill="hold"/>
                                        <p:tgtEl>
                                          <p:spTgt spid="5"/>
                                        </p:tgtEl>
                                        <p:attrNameLst>
                                          <p:attrName>fill.on</p:attrName>
                                        </p:attrNameLst>
                                      </p:cBhvr>
                                      <p:to>
                                        <p:strVal val="true"/>
                                      </p:to>
                                    </p:se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1" nodeType="clickEffect">
                                  <p:stCondLst>
                                    <p:cond delay="0"/>
                                  </p:stCondLst>
                                  <p:childTnLst>
                                    <p:set>
                                      <p:cBhvr rctx="PPT">
                                        <p:cTn id="31" dur="indefinite"/>
                                        <p:tgtEl>
                                          <p:spTgt spid="7"/>
                                        </p:tgtEl>
                                        <p:attrNameLst>
                                          <p:attrName>style.opacity</p:attrName>
                                        </p:attrNameLst>
                                      </p:cBhvr>
                                      <p:to>
                                        <p:strVal val="0.25"/>
                                      </p:to>
                                    </p:set>
                                    <p:animEffect filter="image" prLst="opacity: 0.25">
                                      <p:cBhvr rctx="IE">
                                        <p:cTn id="32" dur="indefinite"/>
                                        <p:tgtEl>
                                          <p:spTgt spid="7"/>
                                        </p:tgtEl>
                                      </p:cBhvr>
                                    </p:animEffect>
                                  </p:childTnLst>
                                </p:cTn>
                              </p:par>
                              <p:par>
                                <p:cTn id="33" presetID="19" presetClass="emph" presetSubtype="0" fill="hold" grpId="1" nodeType="withEffect">
                                  <p:stCondLst>
                                    <p:cond delay="0"/>
                                  </p:stCondLst>
                                  <p:childTnLst>
                                    <p:animClr clrSpc="rgb" dir="cw">
                                      <p:cBhvr override="childStyle">
                                        <p:cTn id="34" dur="500" fill="hold"/>
                                        <p:tgtEl>
                                          <p:spTgt spid="8"/>
                                        </p:tgtEl>
                                        <p:attrNameLst>
                                          <p:attrName>style.color</p:attrName>
                                        </p:attrNameLst>
                                      </p:cBhvr>
                                      <p:to>
                                        <a:srgbClr val="969696"/>
                                      </p:to>
                                    </p:animClr>
                                    <p:animClr clrSpc="rgb" dir="cw">
                                      <p:cBhvr>
                                        <p:cTn id="35" dur="500" fill="hold"/>
                                        <p:tgtEl>
                                          <p:spTgt spid="8"/>
                                        </p:tgtEl>
                                        <p:attrNameLst>
                                          <p:attrName>fillcolor</p:attrName>
                                        </p:attrNameLst>
                                      </p:cBhvr>
                                      <p:to>
                                        <a:srgbClr val="969696"/>
                                      </p:to>
                                    </p:animClr>
                                    <p:set>
                                      <p:cBhvr>
                                        <p:cTn id="36" dur="500" fill="hold"/>
                                        <p:tgtEl>
                                          <p:spTgt spid="8"/>
                                        </p:tgtEl>
                                        <p:attrNameLst>
                                          <p:attrName>fill.type</p:attrName>
                                        </p:attrNameLst>
                                      </p:cBhvr>
                                      <p:to>
                                        <p:strVal val="solid"/>
                                      </p:to>
                                    </p:set>
                                    <p:set>
                                      <p:cBhvr>
                                        <p:cTn id="37" dur="500" fill="hold"/>
                                        <p:tgtEl>
                                          <p:spTgt spid="8"/>
                                        </p:tgtEl>
                                        <p:attrNameLst>
                                          <p:attrName>fill.on</p:attrName>
                                        </p:attrNameLst>
                                      </p:cBhvr>
                                      <p:to>
                                        <p:strVal val="true"/>
                                      </p:to>
                                    </p:set>
                                  </p:childTnLst>
                                </p:cTn>
                              </p:par>
                            </p:childTnLst>
                          </p:cTn>
                        </p:par>
                        <p:par>
                          <p:cTn id="38" fill="hold">
                            <p:stCondLst>
                              <p:cond delay="500"/>
                            </p:stCondLst>
                            <p:childTnLst>
                              <p:par>
                                <p:cTn id="39" presetID="1" presetClass="entr" presetSubtype="0"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mph" presetSubtype="0" grpId="1" nodeType="clickEffect">
                                  <p:stCondLst>
                                    <p:cond delay="0"/>
                                  </p:stCondLst>
                                  <p:childTnLst>
                                    <p:set>
                                      <p:cBhvr rctx="PPT">
                                        <p:cTn id="46" dur="indefinite"/>
                                        <p:tgtEl>
                                          <p:spTgt spid="10"/>
                                        </p:tgtEl>
                                        <p:attrNameLst>
                                          <p:attrName>style.opacity</p:attrName>
                                        </p:attrNameLst>
                                      </p:cBhvr>
                                      <p:to>
                                        <p:strVal val="0.25"/>
                                      </p:to>
                                    </p:set>
                                    <p:animEffect filter="image" prLst="opacity: 0.25">
                                      <p:cBhvr rctx="IE">
                                        <p:cTn id="47" dur="indefinite"/>
                                        <p:tgtEl>
                                          <p:spTgt spid="10"/>
                                        </p:tgtEl>
                                      </p:cBhvr>
                                    </p:animEffect>
                                  </p:childTnLst>
                                </p:cTn>
                              </p:par>
                              <p:par>
                                <p:cTn id="48" presetID="19" presetClass="emph" presetSubtype="0" fill="hold" grpId="1" nodeType="withEffect">
                                  <p:stCondLst>
                                    <p:cond delay="0"/>
                                  </p:stCondLst>
                                  <p:childTnLst>
                                    <p:animClr clrSpc="rgb" dir="cw">
                                      <p:cBhvr override="childStyle">
                                        <p:cTn id="49" dur="500" fill="hold"/>
                                        <p:tgtEl>
                                          <p:spTgt spid="9"/>
                                        </p:tgtEl>
                                        <p:attrNameLst>
                                          <p:attrName>style.color</p:attrName>
                                        </p:attrNameLst>
                                      </p:cBhvr>
                                      <p:to>
                                        <a:srgbClr val="969696"/>
                                      </p:to>
                                    </p:animClr>
                                    <p:animClr clrSpc="rgb" dir="cw">
                                      <p:cBhvr>
                                        <p:cTn id="50" dur="500" fill="hold"/>
                                        <p:tgtEl>
                                          <p:spTgt spid="9"/>
                                        </p:tgtEl>
                                        <p:attrNameLst>
                                          <p:attrName>fillcolor</p:attrName>
                                        </p:attrNameLst>
                                      </p:cBhvr>
                                      <p:to>
                                        <a:srgbClr val="969696"/>
                                      </p:to>
                                    </p:animClr>
                                    <p:set>
                                      <p:cBhvr>
                                        <p:cTn id="51" dur="500" fill="hold"/>
                                        <p:tgtEl>
                                          <p:spTgt spid="9"/>
                                        </p:tgtEl>
                                        <p:attrNameLst>
                                          <p:attrName>fill.type</p:attrName>
                                        </p:attrNameLst>
                                      </p:cBhvr>
                                      <p:to>
                                        <p:strVal val="solid"/>
                                      </p:to>
                                    </p:set>
                                    <p:set>
                                      <p:cBhvr>
                                        <p:cTn id="52" dur="500" fill="hold"/>
                                        <p:tgtEl>
                                          <p:spTgt spid="9"/>
                                        </p:tgtEl>
                                        <p:attrNameLst>
                                          <p:attrName>fill.on</p:attrName>
                                        </p:attrNameLst>
                                      </p:cBhvr>
                                      <p:to>
                                        <p:strVal val="true"/>
                                      </p:to>
                                    </p:set>
                                  </p:childTnLst>
                                </p:cTn>
                              </p:par>
                            </p:childTnLst>
                          </p:cTn>
                        </p:par>
                        <p:par>
                          <p:cTn id="53" fill="hold">
                            <p:stCondLst>
                              <p:cond delay="500"/>
                            </p:stCondLst>
                            <p:childTnLst>
                              <p:par>
                                <p:cTn id="54" presetID="1" presetClass="entr" presetSubtype="0" fill="hold" grpId="0" nodeType="afterEffect">
                                  <p:stCondLst>
                                    <p:cond delay="0"/>
                                  </p:stCondLst>
                                  <p:childTnLst>
                                    <p:set>
                                      <p:cBhvr>
                                        <p:cTn id="55" dur="1" fill="hold">
                                          <p:stCondLst>
                                            <p:cond delay="0"/>
                                          </p:stCondLst>
                                        </p:cTn>
                                        <p:tgtEl>
                                          <p:spTgt spid="12"/>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1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9" presetClass="emph" presetSubtype="0" grpId="1" nodeType="clickEffect">
                                  <p:stCondLst>
                                    <p:cond delay="0"/>
                                  </p:stCondLst>
                                  <p:childTnLst>
                                    <p:set>
                                      <p:cBhvr rctx="PPT">
                                        <p:cTn id="61" dur="indefinite"/>
                                        <p:tgtEl>
                                          <p:spTgt spid="11"/>
                                        </p:tgtEl>
                                        <p:attrNameLst>
                                          <p:attrName>style.opacity</p:attrName>
                                        </p:attrNameLst>
                                      </p:cBhvr>
                                      <p:to>
                                        <p:strVal val="0.25"/>
                                      </p:to>
                                    </p:set>
                                    <p:animEffect filter="image" prLst="opacity: 0.25">
                                      <p:cBhvr rctx="IE">
                                        <p:cTn id="62" dur="indefinite"/>
                                        <p:tgtEl>
                                          <p:spTgt spid="11"/>
                                        </p:tgtEl>
                                      </p:cBhvr>
                                    </p:animEffect>
                                  </p:childTnLst>
                                </p:cTn>
                              </p:par>
                              <p:par>
                                <p:cTn id="63" presetID="19" presetClass="emph" presetSubtype="0" fill="hold" grpId="1" nodeType="withEffect">
                                  <p:stCondLst>
                                    <p:cond delay="0"/>
                                  </p:stCondLst>
                                  <p:childTnLst>
                                    <p:animClr clrSpc="rgb" dir="cw">
                                      <p:cBhvr override="childStyle">
                                        <p:cTn id="64" dur="500" fill="hold"/>
                                        <p:tgtEl>
                                          <p:spTgt spid="12"/>
                                        </p:tgtEl>
                                        <p:attrNameLst>
                                          <p:attrName>style.color</p:attrName>
                                        </p:attrNameLst>
                                      </p:cBhvr>
                                      <p:to>
                                        <a:srgbClr val="969696"/>
                                      </p:to>
                                    </p:animClr>
                                    <p:animClr clrSpc="rgb" dir="cw">
                                      <p:cBhvr>
                                        <p:cTn id="65" dur="500" fill="hold"/>
                                        <p:tgtEl>
                                          <p:spTgt spid="12"/>
                                        </p:tgtEl>
                                        <p:attrNameLst>
                                          <p:attrName>fillcolor</p:attrName>
                                        </p:attrNameLst>
                                      </p:cBhvr>
                                      <p:to>
                                        <a:srgbClr val="969696"/>
                                      </p:to>
                                    </p:animClr>
                                    <p:set>
                                      <p:cBhvr>
                                        <p:cTn id="66" dur="500" fill="hold"/>
                                        <p:tgtEl>
                                          <p:spTgt spid="12"/>
                                        </p:tgtEl>
                                        <p:attrNameLst>
                                          <p:attrName>fill.type</p:attrName>
                                        </p:attrNameLst>
                                      </p:cBhvr>
                                      <p:to>
                                        <p:strVal val="solid"/>
                                      </p:to>
                                    </p:set>
                                    <p:set>
                                      <p:cBhvr>
                                        <p:cTn id="67" dur="500" fill="hold"/>
                                        <p:tgtEl>
                                          <p:spTgt spid="12"/>
                                        </p:tgtEl>
                                        <p:attrNameLst>
                                          <p:attrName>fill.on</p:attrName>
                                        </p:attrNameLst>
                                      </p:cBhvr>
                                      <p:to>
                                        <p:strVal val="true"/>
                                      </p:to>
                                    </p:set>
                                  </p:childTnLst>
                                </p:cTn>
                              </p:par>
                            </p:childTnLst>
                          </p:cTn>
                        </p:par>
                        <p:par>
                          <p:cTn id="68" fill="hold">
                            <p:stCondLst>
                              <p:cond delay="500"/>
                            </p:stCondLst>
                            <p:childTnLst>
                              <p:par>
                                <p:cTn id="69" presetID="1" presetClass="entr" presetSubtype="0" fill="hold" grpId="0" nodeType="after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9" presetClass="emph" presetSubtype="0" grpId="1" nodeType="clickEffect">
                                  <p:stCondLst>
                                    <p:cond delay="0"/>
                                  </p:stCondLst>
                                  <p:childTnLst>
                                    <p:set>
                                      <p:cBhvr rctx="PPT">
                                        <p:cTn id="76" dur="indefinite"/>
                                        <p:tgtEl>
                                          <p:spTgt spid="14"/>
                                        </p:tgtEl>
                                        <p:attrNameLst>
                                          <p:attrName>style.opacity</p:attrName>
                                        </p:attrNameLst>
                                      </p:cBhvr>
                                      <p:to>
                                        <p:strVal val="0.25"/>
                                      </p:to>
                                    </p:set>
                                    <p:animEffect filter="image" prLst="opacity: 0.25">
                                      <p:cBhvr rctx="IE">
                                        <p:cTn id="77" dur="indefinite"/>
                                        <p:tgtEl>
                                          <p:spTgt spid="14"/>
                                        </p:tgtEl>
                                      </p:cBhvr>
                                    </p:animEffect>
                                  </p:childTnLst>
                                </p:cTn>
                              </p:par>
                              <p:par>
                                <p:cTn id="78" presetID="19" presetClass="emph" presetSubtype="0" fill="hold" grpId="1" nodeType="withEffect">
                                  <p:stCondLst>
                                    <p:cond delay="0"/>
                                  </p:stCondLst>
                                  <p:childTnLst>
                                    <p:animClr clrSpc="rgb" dir="cw">
                                      <p:cBhvr override="childStyle">
                                        <p:cTn id="79" dur="500" fill="hold"/>
                                        <p:tgtEl>
                                          <p:spTgt spid="13"/>
                                        </p:tgtEl>
                                        <p:attrNameLst>
                                          <p:attrName>style.color</p:attrName>
                                        </p:attrNameLst>
                                      </p:cBhvr>
                                      <p:to>
                                        <a:srgbClr val="969696"/>
                                      </p:to>
                                    </p:animClr>
                                    <p:animClr clrSpc="rgb" dir="cw">
                                      <p:cBhvr>
                                        <p:cTn id="80" dur="500" fill="hold"/>
                                        <p:tgtEl>
                                          <p:spTgt spid="13"/>
                                        </p:tgtEl>
                                        <p:attrNameLst>
                                          <p:attrName>fillcolor</p:attrName>
                                        </p:attrNameLst>
                                      </p:cBhvr>
                                      <p:to>
                                        <a:srgbClr val="969696"/>
                                      </p:to>
                                    </p:animClr>
                                    <p:set>
                                      <p:cBhvr>
                                        <p:cTn id="81" dur="500" fill="hold"/>
                                        <p:tgtEl>
                                          <p:spTgt spid="13"/>
                                        </p:tgtEl>
                                        <p:attrNameLst>
                                          <p:attrName>fill.type</p:attrName>
                                        </p:attrNameLst>
                                      </p:cBhvr>
                                      <p:to>
                                        <p:strVal val="solid"/>
                                      </p:to>
                                    </p:set>
                                    <p:set>
                                      <p:cBhvr>
                                        <p:cTn id="82" dur="500" fill="hold"/>
                                        <p:tgtEl>
                                          <p:spTgt spid="13"/>
                                        </p:tgtEl>
                                        <p:attrNameLst>
                                          <p:attrName>fill.on</p:attrName>
                                        </p:attrNameLst>
                                      </p:cBhvr>
                                      <p:to>
                                        <p:strVal val="true"/>
                                      </p:to>
                                    </p:set>
                                  </p:childTnLst>
                                </p:cTn>
                              </p:par>
                            </p:childTnLst>
                          </p:cTn>
                        </p:par>
                        <p:par>
                          <p:cTn id="83" fill="hold">
                            <p:stCondLst>
                              <p:cond delay="500"/>
                            </p:stCondLst>
                            <p:childTnLst>
                              <p:par>
                                <p:cTn id="84" presetID="1" presetClass="entr" presetSubtype="0" fill="hold" grpId="0" nodeType="afterEffect">
                                  <p:stCondLst>
                                    <p:cond delay="0"/>
                                  </p:stCondLst>
                                  <p:childTnLst>
                                    <p:set>
                                      <p:cBhvr>
                                        <p:cTn id="85" dur="1" fill="hold">
                                          <p:stCondLst>
                                            <p:cond delay="0"/>
                                          </p:stCondLst>
                                        </p:cTn>
                                        <p:tgtEl>
                                          <p:spTgt spid="16"/>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P spid="7" grpId="0"/>
      <p:bldP spid="7" grpId="1"/>
      <p:bldP spid="8" grpId="0" animBg="1"/>
      <p:bldP spid="8" grpId="1" animBg="1"/>
      <p:bldP spid="9" grpId="0" animBg="1"/>
      <p:bldP spid="9" grpId="1" animBg="1"/>
      <p:bldP spid="10" grpId="0"/>
      <p:bldP spid="10" grpId="1"/>
      <p:bldP spid="11" grpId="0"/>
      <p:bldP spid="11" grpId="1"/>
      <p:bldP spid="12" grpId="0" animBg="1"/>
      <p:bldP spid="12" grpId="1" animBg="1"/>
      <p:bldP spid="13" grpId="0" animBg="1"/>
      <p:bldP spid="13" grpId="1" animBg="1"/>
      <p:bldP spid="14" grpId="0"/>
      <p:bldP spid="14" grpId="1"/>
      <p:bldP spid="15" grpId="0"/>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566126A5-8985-4D99-9F16-E7E6A6354FC5}" type="slidenum">
              <a:rPr lang="en-US" smtClean="0"/>
              <a:pPr/>
              <a:t>5</a:t>
            </a:fld>
            <a:endParaRPr lang="en-US" dirty="0"/>
          </a:p>
        </p:txBody>
      </p:sp>
      <p:pic>
        <p:nvPicPr>
          <p:cNvPr id="3" name="Picture 2"/>
          <p:cNvPicPr>
            <a:picLocks noChangeAspect="1" noChangeArrowheads="1"/>
          </p:cNvPicPr>
          <p:nvPr/>
        </p:nvPicPr>
        <p:blipFill>
          <a:blip r:embed="rId2" cstate="print"/>
          <a:srcRect/>
          <a:stretch>
            <a:fillRect/>
          </a:stretch>
        </p:blipFill>
        <p:spPr bwMode="auto">
          <a:xfrm>
            <a:off x="0" y="712789"/>
            <a:ext cx="9144000" cy="2414574"/>
          </a:xfrm>
          <a:prstGeom prst="rect">
            <a:avLst/>
          </a:prstGeom>
          <a:noFill/>
          <a:ln w="9525">
            <a:noFill/>
            <a:miter lim="800000"/>
            <a:headEnd/>
            <a:tailEnd/>
          </a:ln>
          <a:effectLst/>
        </p:spPr>
      </p:pic>
      <p:sp>
        <p:nvSpPr>
          <p:cNvPr id="4" name="Rectangle 3"/>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5" name="Rectangle 4"/>
          <p:cNvSpPr/>
          <p:nvPr/>
        </p:nvSpPr>
        <p:spPr>
          <a:xfrm>
            <a:off x="4392000" y="2540000"/>
            <a:ext cx="1584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 Box 6"/>
          <p:cNvSpPr txBox="1">
            <a:spLocks noChangeArrowheads="1"/>
          </p:cNvSpPr>
          <p:nvPr/>
        </p:nvSpPr>
        <p:spPr bwMode="auto">
          <a:xfrm>
            <a:off x="0" y="3185845"/>
            <a:ext cx="8940800" cy="147732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If the process is shared with other components then there should be a changeover time in the highlighted field. Changeover is the time needed (in minutes) to switch off from process A and switch on process B. This could include material change, tool change, cutter change, etc. – depending on the process. If changeover time is inconsistent, take worst case scenario. Example if changeover time on process A is 15 minutes and change over time on process B is 30 minutes – take 30 minutes into equation.</a:t>
            </a:r>
          </a:p>
        </p:txBody>
      </p:sp>
      <p:sp>
        <p:nvSpPr>
          <p:cNvPr id="17" name="Rectangle 16"/>
          <p:cNvSpPr/>
          <p:nvPr/>
        </p:nvSpPr>
        <p:spPr>
          <a:xfrm>
            <a:off x="4392000" y="2730500"/>
            <a:ext cx="1584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Box 6"/>
          <p:cNvSpPr txBox="1">
            <a:spLocks noChangeArrowheads="1"/>
          </p:cNvSpPr>
          <p:nvPr/>
        </p:nvSpPr>
        <p:spPr bwMode="auto">
          <a:xfrm>
            <a:off x="0" y="4735245"/>
            <a:ext cx="8940800" cy="1015663"/>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many changeovers are carried out per week? The number of changeovers may vary from week to week. In such case please take the maximum. Keep in mind that the scope of the capacity analysis is to understand if with current process and existing equipment, the supplier is able to supply enough components as requested by the customer.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9" presetClass="emph" presetSubtype="0" grpId="1" nodeType="clickEffect">
                                  <p:stCondLst>
                                    <p:cond delay="0"/>
                                  </p:stCondLst>
                                  <p:childTnLst>
                                    <p:set>
                                      <p:cBhvr rctx="PPT">
                                        <p:cTn id="15" dur="indefinite"/>
                                        <p:tgtEl>
                                          <p:spTgt spid="6"/>
                                        </p:tgtEl>
                                        <p:attrNameLst>
                                          <p:attrName>style.opacity</p:attrName>
                                        </p:attrNameLst>
                                      </p:cBhvr>
                                      <p:to>
                                        <p:strVal val="0.25"/>
                                      </p:to>
                                    </p:set>
                                    <p:animEffect filter="image" prLst="opacity: 0.25">
                                      <p:cBhvr rctx="IE">
                                        <p:cTn id="16" dur="indefinite"/>
                                        <p:tgtEl>
                                          <p:spTgt spid="6"/>
                                        </p:tgtEl>
                                      </p:cBhvr>
                                    </p:animEffect>
                                  </p:childTnLst>
                                </p:cTn>
                              </p:par>
                              <p:par>
                                <p:cTn id="17" presetID="19" presetClass="emph" presetSubtype="0" fill="hold" grpId="1" nodeType="withEffect">
                                  <p:stCondLst>
                                    <p:cond delay="0"/>
                                  </p:stCondLst>
                                  <p:childTnLst>
                                    <p:animClr clrSpc="rgb" dir="cw">
                                      <p:cBhvr override="childStyle">
                                        <p:cTn id="18" dur="500" fill="hold"/>
                                        <p:tgtEl>
                                          <p:spTgt spid="5"/>
                                        </p:tgtEl>
                                        <p:attrNameLst>
                                          <p:attrName>style.color</p:attrName>
                                        </p:attrNameLst>
                                      </p:cBhvr>
                                      <p:to>
                                        <a:srgbClr val="969696"/>
                                      </p:to>
                                    </p:animClr>
                                    <p:animClr clrSpc="rgb" dir="cw">
                                      <p:cBhvr>
                                        <p:cTn id="19" dur="500" fill="hold"/>
                                        <p:tgtEl>
                                          <p:spTgt spid="5"/>
                                        </p:tgtEl>
                                        <p:attrNameLst>
                                          <p:attrName>fillcolor</p:attrName>
                                        </p:attrNameLst>
                                      </p:cBhvr>
                                      <p:to>
                                        <a:srgbClr val="969696"/>
                                      </p:to>
                                    </p:animClr>
                                    <p:set>
                                      <p:cBhvr>
                                        <p:cTn id="20" dur="500" fill="hold"/>
                                        <p:tgtEl>
                                          <p:spTgt spid="5"/>
                                        </p:tgtEl>
                                        <p:attrNameLst>
                                          <p:attrName>fill.type</p:attrName>
                                        </p:attrNameLst>
                                      </p:cBhvr>
                                      <p:to>
                                        <p:strVal val="solid"/>
                                      </p:to>
                                    </p:set>
                                    <p:set>
                                      <p:cBhvr>
                                        <p:cTn id="21" dur="500" fill="hold"/>
                                        <p:tgtEl>
                                          <p:spTgt spid="5"/>
                                        </p:tgtEl>
                                        <p:attrNameLst>
                                          <p:attrName>fill.on</p:attrName>
                                        </p:attrNameLst>
                                      </p:cBhvr>
                                      <p:to>
                                        <p:strVal val="tru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nodeType="afterEffect">
                                  <p:stCondLst>
                                    <p:cond delay="0"/>
                                  </p:stCondLst>
                                  <p:childTnLst>
                                    <p:set>
                                      <p:cBhvr>
                                        <p:cTn id="27"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566126A5-8985-4D99-9F16-E7E6A6354FC5}" type="slidenum">
              <a:rPr lang="en-US" smtClean="0"/>
              <a:pPr/>
              <a:t>6</a:t>
            </a:fld>
            <a:endParaRPr lang="en-US" dirty="0"/>
          </a:p>
        </p:txBody>
      </p:sp>
      <p:sp>
        <p:nvSpPr>
          <p:cNvPr id="3" name="Rectangle 2"/>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pic>
        <p:nvPicPr>
          <p:cNvPr id="1028" name="Picture 4"/>
          <p:cNvPicPr>
            <a:picLocks noChangeAspect="1" noChangeArrowheads="1"/>
          </p:cNvPicPr>
          <p:nvPr/>
        </p:nvPicPr>
        <p:blipFill>
          <a:blip r:embed="rId2" cstate="print"/>
          <a:srcRect/>
          <a:stretch>
            <a:fillRect/>
          </a:stretch>
        </p:blipFill>
        <p:spPr bwMode="auto">
          <a:xfrm>
            <a:off x="0" y="704851"/>
            <a:ext cx="9144001" cy="1503602"/>
          </a:xfrm>
          <a:prstGeom prst="rect">
            <a:avLst/>
          </a:prstGeom>
          <a:noFill/>
          <a:ln w="9525">
            <a:noFill/>
            <a:miter lim="800000"/>
            <a:headEnd/>
            <a:tailEnd/>
          </a:ln>
          <a:effectLst/>
        </p:spPr>
      </p:pic>
      <p:sp>
        <p:nvSpPr>
          <p:cNvPr id="7" name="Rectangle 6"/>
          <p:cNvSpPr/>
          <p:nvPr/>
        </p:nvSpPr>
        <p:spPr>
          <a:xfrm>
            <a:off x="4392000" y="990600"/>
            <a:ext cx="1584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Box 6"/>
          <p:cNvSpPr txBox="1">
            <a:spLocks noChangeArrowheads="1"/>
          </p:cNvSpPr>
          <p:nvPr/>
        </p:nvSpPr>
        <p:spPr bwMode="auto">
          <a:xfrm>
            <a:off x="76200" y="2258745"/>
            <a:ext cx="89408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From experience, how much parts are rejected during this process?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566126A5-8985-4D99-9F16-E7E6A6354FC5}" type="slidenum">
              <a:rPr lang="en-US" smtClean="0"/>
              <a:pPr/>
              <a:t>7</a:t>
            </a:fld>
            <a:endParaRPr lang="en-US" dirty="0"/>
          </a:p>
        </p:txBody>
      </p:sp>
      <p:pic>
        <p:nvPicPr>
          <p:cNvPr id="3" name="Picture 5"/>
          <p:cNvPicPr>
            <a:picLocks noChangeAspect="1" noChangeArrowheads="1"/>
          </p:cNvPicPr>
          <p:nvPr/>
        </p:nvPicPr>
        <p:blipFill>
          <a:blip r:embed="rId2" cstate="print"/>
          <a:srcRect/>
          <a:stretch>
            <a:fillRect/>
          </a:stretch>
        </p:blipFill>
        <p:spPr bwMode="auto">
          <a:xfrm>
            <a:off x="0" y="706439"/>
            <a:ext cx="9144000" cy="3240312"/>
          </a:xfrm>
          <a:prstGeom prst="rect">
            <a:avLst/>
          </a:prstGeom>
          <a:noFill/>
          <a:ln w="9525">
            <a:noFill/>
            <a:miter lim="800000"/>
            <a:headEnd/>
            <a:tailEnd/>
          </a:ln>
          <a:effectLst/>
        </p:spPr>
      </p:pic>
      <p:sp>
        <p:nvSpPr>
          <p:cNvPr id="4" name="Rectangle 3"/>
          <p:cNvSpPr/>
          <p:nvPr/>
        </p:nvSpPr>
        <p:spPr>
          <a:xfrm>
            <a:off x="4404699" y="9906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Box 6"/>
          <p:cNvSpPr txBox="1">
            <a:spLocks noChangeArrowheads="1"/>
          </p:cNvSpPr>
          <p:nvPr/>
        </p:nvSpPr>
        <p:spPr bwMode="auto">
          <a:xfrm>
            <a:off x="0" y="3985945"/>
            <a:ext cx="89408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What is the ideal cycle time (in seconds) for this process? If the capacity analysis is preliminary (theoretical), please calculate this time from your experience.   </a:t>
            </a:r>
          </a:p>
        </p:txBody>
      </p:sp>
      <p:sp>
        <p:nvSpPr>
          <p:cNvPr id="6" name="Text Box 6"/>
          <p:cNvSpPr txBox="1">
            <a:spLocks noChangeArrowheads="1"/>
          </p:cNvSpPr>
          <p:nvPr/>
        </p:nvSpPr>
        <p:spPr bwMode="auto">
          <a:xfrm>
            <a:off x="0" y="4468545"/>
            <a:ext cx="89408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many tools are available – doing the same process? In case of machining, how many machines can be used to produce similar parts at the same time?</a:t>
            </a:r>
          </a:p>
        </p:txBody>
      </p:sp>
      <p:sp>
        <p:nvSpPr>
          <p:cNvPr id="7" name="Rectangle 6"/>
          <p:cNvSpPr/>
          <p:nvPr/>
        </p:nvSpPr>
        <p:spPr>
          <a:xfrm>
            <a:off x="4404699" y="11811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Box 6"/>
          <p:cNvSpPr txBox="1">
            <a:spLocks noChangeArrowheads="1"/>
          </p:cNvSpPr>
          <p:nvPr/>
        </p:nvSpPr>
        <p:spPr bwMode="auto">
          <a:xfrm>
            <a:off x="0" y="4938445"/>
            <a:ext cx="8940800" cy="78483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many parts are produced in one cycle (in the cycle time period specified above)? For example, if the process in question is injection moulding from a four cavity tool, then the value to insert in the table above shall be 4.</a:t>
            </a:r>
          </a:p>
        </p:txBody>
      </p:sp>
      <p:sp>
        <p:nvSpPr>
          <p:cNvPr id="9" name="Rectangle 8"/>
          <p:cNvSpPr/>
          <p:nvPr/>
        </p:nvSpPr>
        <p:spPr>
          <a:xfrm>
            <a:off x="4404699" y="1371600"/>
            <a:ext cx="792000" cy="198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Box 6"/>
          <p:cNvSpPr txBox="1">
            <a:spLocks noChangeArrowheads="1"/>
          </p:cNvSpPr>
          <p:nvPr/>
        </p:nvSpPr>
        <p:spPr bwMode="auto">
          <a:xfrm>
            <a:off x="0" y="5598845"/>
            <a:ext cx="8940800" cy="553998"/>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Unless approved by </a:t>
            </a:r>
            <a:r>
              <a:rPr lang="en-GB" sz="1500" b="1" dirty="0" err="1" smtClean="0">
                <a:solidFill>
                  <a:schemeClr val="tx2"/>
                </a:solidFill>
              </a:rPr>
              <a:t>Methode</a:t>
            </a:r>
            <a:r>
              <a:rPr lang="en-GB" sz="1500" b="1" dirty="0" smtClean="0">
                <a:solidFill>
                  <a:schemeClr val="tx2"/>
                </a:solidFill>
              </a:rPr>
              <a:t>, rework is not acceptable. However if this is the case, input the no. of parts that are recuperated from rejects by re-working.</a:t>
            </a:r>
          </a:p>
        </p:txBody>
      </p:sp>
      <p:sp>
        <p:nvSpPr>
          <p:cNvPr id="11" name="Rectangle 10"/>
          <p:cNvSpPr/>
          <p:nvPr/>
        </p:nvSpPr>
        <p:spPr>
          <a:xfrm>
            <a:off x="4391999" y="2336800"/>
            <a:ext cx="1584000" cy="21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Box 6"/>
          <p:cNvSpPr txBox="1">
            <a:spLocks noChangeArrowheads="1"/>
          </p:cNvSpPr>
          <p:nvPr/>
        </p:nvSpPr>
        <p:spPr bwMode="auto">
          <a:xfrm>
            <a:off x="0" y="6056045"/>
            <a:ext cx="8940800" cy="323165"/>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Include any remarks that will help the receiver to understand if something is not clear.</a:t>
            </a:r>
          </a:p>
        </p:txBody>
      </p:sp>
      <p:sp>
        <p:nvSpPr>
          <p:cNvPr id="13" name="Rectangle 12"/>
          <p:cNvSpPr/>
          <p:nvPr/>
        </p:nvSpPr>
        <p:spPr>
          <a:xfrm>
            <a:off x="4391999" y="3352800"/>
            <a:ext cx="1584000" cy="57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9" presetClass="emph" presetSubtype="0" fill="hold" grpId="1" nodeType="clickEffect">
                                  <p:stCondLst>
                                    <p:cond delay="0"/>
                                  </p:stCondLst>
                                  <p:childTnLst>
                                    <p:animClr clrSpc="rgb" dir="cw">
                                      <p:cBhvr override="childStyle">
                                        <p:cTn id="16" dur="500" fill="hold"/>
                                        <p:tgtEl>
                                          <p:spTgt spid="4"/>
                                        </p:tgtEl>
                                        <p:attrNameLst>
                                          <p:attrName>style.color</p:attrName>
                                        </p:attrNameLst>
                                      </p:cBhvr>
                                      <p:to>
                                        <a:srgbClr val="969696"/>
                                      </p:to>
                                    </p:animClr>
                                    <p:animClr clrSpc="rgb" dir="cw">
                                      <p:cBhvr>
                                        <p:cTn id="17" dur="500" fill="hold"/>
                                        <p:tgtEl>
                                          <p:spTgt spid="4"/>
                                        </p:tgtEl>
                                        <p:attrNameLst>
                                          <p:attrName>fillcolor</p:attrName>
                                        </p:attrNameLst>
                                      </p:cBhvr>
                                      <p:to>
                                        <a:srgbClr val="969696"/>
                                      </p:to>
                                    </p:animClr>
                                    <p:set>
                                      <p:cBhvr>
                                        <p:cTn id="18" dur="500" fill="hold"/>
                                        <p:tgtEl>
                                          <p:spTgt spid="4"/>
                                        </p:tgtEl>
                                        <p:attrNameLst>
                                          <p:attrName>fill.type</p:attrName>
                                        </p:attrNameLst>
                                      </p:cBhvr>
                                      <p:to>
                                        <p:strVal val="solid"/>
                                      </p:to>
                                    </p:set>
                                    <p:set>
                                      <p:cBhvr>
                                        <p:cTn id="19" dur="500" fill="hold"/>
                                        <p:tgtEl>
                                          <p:spTgt spid="4"/>
                                        </p:tgtEl>
                                        <p:attrNameLst>
                                          <p:attrName>fill.on</p:attrName>
                                        </p:attrNameLst>
                                      </p:cBhvr>
                                      <p:to>
                                        <p:strVal val="true"/>
                                      </p:to>
                                    </p:set>
                                  </p:childTnLst>
                                </p:cTn>
                              </p:par>
                            </p:childTnLst>
                          </p:cTn>
                        </p:par>
                        <p:par>
                          <p:cTn id="20" fill="hold">
                            <p:stCondLst>
                              <p:cond delay="500"/>
                            </p:stCondLst>
                            <p:childTnLst>
                              <p:par>
                                <p:cTn id="21" presetID="9" presetClass="emph" presetSubtype="0" grpId="1" nodeType="afterEffect">
                                  <p:stCondLst>
                                    <p:cond delay="0"/>
                                  </p:stCondLst>
                                  <p:childTnLst>
                                    <p:set>
                                      <p:cBhvr rctx="PPT">
                                        <p:cTn id="22" dur="indefinite"/>
                                        <p:tgtEl>
                                          <p:spTgt spid="5"/>
                                        </p:tgtEl>
                                        <p:attrNameLst>
                                          <p:attrName>style.opacity</p:attrName>
                                        </p:attrNameLst>
                                      </p:cBhvr>
                                      <p:to>
                                        <p:strVal val="0.25"/>
                                      </p:to>
                                    </p:set>
                                    <p:animEffect filter="image" prLst="opacity: 0.25">
                                      <p:cBhvr rctx="IE">
                                        <p:cTn id="23" dur="indefinite"/>
                                        <p:tgtEl>
                                          <p:spTgt spid="5"/>
                                        </p:tgtEl>
                                      </p:cBhvr>
                                    </p:animEffect>
                                  </p:childTnLst>
                                </p:cTn>
                              </p:par>
                              <p:par>
                                <p:cTn id="24" presetID="1"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childTnLst>
                                </p:cTn>
                              </p:par>
                            </p:childTnLst>
                          </p:cTn>
                        </p:par>
                        <p:par>
                          <p:cTn id="26" fill="hold">
                            <p:stCondLst>
                              <p:cond delay="500"/>
                            </p:stCondLst>
                            <p:childTnLst>
                              <p:par>
                                <p:cTn id="27" presetID="1" presetClass="entr" presetSubtype="0"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9" presetClass="emph" presetSubtype="0" fill="hold" grpId="1" nodeType="clickEffect">
                                  <p:stCondLst>
                                    <p:cond delay="0"/>
                                  </p:stCondLst>
                                  <p:childTnLst>
                                    <p:animClr clrSpc="rgb" dir="cw">
                                      <p:cBhvr override="childStyle">
                                        <p:cTn id="32" dur="500" fill="hold"/>
                                        <p:tgtEl>
                                          <p:spTgt spid="7"/>
                                        </p:tgtEl>
                                        <p:attrNameLst>
                                          <p:attrName>style.color</p:attrName>
                                        </p:attrNameLst>
                                      </p:cBhvr>
                                      <p:to>
                                        <a:srgbClr val="969696"/>
                                      </p:to>
                                    </p:animClr>
                                    <p:animClr clrSpc="rgb" dir="cw">
                                      <p:cBhvr>
                                        <p:cTn id="33" dur="500" fill="hold"/>
                                        <p:tgtEl>
                                          <p:spTgt spid="7"/>
                                        </p:tgtEl>
                                        <p:attrNameLst>
                                          <p:attrName>fillcolor</p:attrName>
                                        </p:attrNameLst>
                                      </p:cBhvr>
                                      <p:to>
                                        <a:srgbClr val="969696"/>
                                      </p:to>
                                    </p:animClr>
                                    <p:set>
                                      <p:cBhvr>
                                        <p:cTn id="34" dur="500" fill="hold"/>
                                        <p:tgtEl>
                                          <p:spTgt spid="7"/>
                                        </p:tgtEl>
                                        <p:attrNameLst>
                                          <p:attrName>fill.type</p:attrName>
                                        </p:attrNameLst>
                                      </p:cBhvr>
                                      <p:to>
                                        <p:strVal val="solid"/>
                                      </p:to>
                                    </p:set>
                                    <p:set>
                                      <p:cBhvr>
                                        <p:cTn id="35" dur="500" fill="hold"/>
                                        <p:tgtEl>
                                          <p:spTgt spid="7"/>
                                        </p:tgtEl>
                                        <p:attrNameLst>
                                          <p:attrName>fill.on</p:attrName>
                                        </p:attrNameLst>
                                      </p:cBhvr>
                                      <p:to>
                                        <p:strVal val="true"/>
                                      </p:to>
                                    </p:set>
                                  </p:childTnLst>
                                </p:cTn>
                              </p:par>
                            </p:childTnLst>
                          </p:cTn>
                        </p:par>
                        <p:par>
                          <p:cTn id="36" fill="hold">
                            <p:stCondLst>
                              <p:cond delay="500"/>
                            </p:stCondLst>
                            <p:childTnLst>
                              <p:par>
                                <p:cTn id="37" presetID="9" presetClass="emph" presetSubtype="0" grpId="1" nodeType="afterEffect">
                                  <p:stCondLst>
                                    <p:cond delay="0"/>
                                  </p:stCondLst>
                                  <p:childTnLst>
                                    <p:set>
                                      <p:cBhvr rctx="PPT">
                                        <p:cTn id="38" dur="indefinite"/>
                                        <p:tgtEl>
                                          <p:spTgt spid="6"/>
                                        </p:tgtEl>
                                        <p:attrNameLst>
                                          <p:attrName>style.opacity</p:attrName>
                                        </p:attrNameLst>
                                      </p:cBhvr>
                                      <p:to>
                                        <p:strVal val="0.25"/>
                                      </p:to>
                                    </p:set>
                                    <p:animEffect filter="image" prLst="opacity: 0.25">
                                      <p:cBhvr rctx="IE">
                                        <p:cTn id="39" dur="indefinite"/>
                                        <p:tgtEl>
                                          <p:spTgt spid="6"/>
                                        </p:tgtEl>
                                      </p:cBhvr>
                                    </p:animEffect>
                                  </p:childTnLst>
                                </p:cTn>
                              </p:par>
                              <p:par>
                                <p:cTn id="40" presetID="1"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grpId="0" nodeType="after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9" presetClass="emph" presetSubtype="0" fill="hold" grpId="1" nodeType="clickEffect">
                                  <p:stCondLst>
                                    <p:cond delay="0"/>
                                  </p:stCondLst>
                                  <p:childTnLst>
                                    <p:animClr clrSpc="rgb" dir="cw">
                                      <p:cBhvr override="childStyle">
                                        <p:cTn id="48" dur="500" fill="hold"/>
                                        <p:tgtEl>
                                          <p:spTgt spid="9"/>
                                        </p:tgtEl>
                                        <p:attrNameLst>
                                          <p:attrName>style.color</p:attrName>
                                        </p:attrNameLst>
                                      </p:cBhvr>
                                      <p:to>
                                        <a:srgbClr val="969696"/>
                                      </p:to>
                                    </p:animClr>
                                    <p:animClr clrSpc="rgb" dir="cw">
                                      <p:cBhvr>
                                        <p:cTn id="49" dur="500" fill="hold"/>
                                        <p:tgtEl>
                                          <p:spTgt spid="9"/>
                                        </p:tgtEl>
                                        <p:attrNameLst>
                                          <p:attrName>fillcolor</p:attrName>
                                        </p:attrNameLst>
                                      </p:cBhvr>
                                      <p:to>
                                        <a:srgbClr val="969696"/>
                                      </p:to>
                                    </p:animClr>
                                    <p:set>
                                      <p:cBhvr>
                                        <p:cTn id="50" dur="500" fill="hold"/>
                                        <p:tgtEl>
                                          <p:spTgt spid="9"/>
                                        </p:tgtEl>
                                        <p:attrNameLst>
                                          <p:attrName>fill.type</p:attrName>
                                        </p:attrNameLst>
                                      </p:cBhvr>
                                      <p:to>
                                        <p:strVal val="solid"/>
                                      </p:to>
                                    </p:set>
                                    <p:set>
                                      <p:cBhvr>
                                        <p:cTn id="51" dur="500" fill="hold"/>
                                        <p:tgtEl>
                                          <p:spTgt spid="9"/>
                                        </p:tgtEl>
                                        <p:attrNameLst>
                                          <p:attrName>fill.on</p:attrName>
                                        </p:attrNameLst>
                                      </p:cBhvr>
                                      <p:to>
                                        <p:strVal val="true"/>
                                      </p:to>
                                    </p:set>
                                  </p:childTnLst>
                                </p:cTn>
                              </p:par>
                            </p:childTnLst>
                          </p:cTn>
                        </p:par>
                        <p:par>
                          <p:cTn id="52" fill="hold">
                            <p:stCondLst>
                              <p:cond delay="500"/>
                            </p:stCondLst>
                            <p:childTnLst>
                              <p:par>
                                <p:cTn id="53" presetID="9" presetClass="emph" presetSubtype="0" grpId="1" nodeType="afterEffect">
                                  <p:stCondLst>
                                    <p:cond delay="0"/>
                                  </p:stCondLst>
                                  <p:childTnLst>
                                    <p:set>
                                      <p:cBhvr rctx="PPT">
                                        <p:cTn id="54" dur="indefinite"/>
                                        <p:tgtEl>
                                          <p:spTgt spid="8"/>
                                        </p:tgtEl>
                                        <p:attrNameLst>
                                          <p:attrName>style.opacity</p:attrName>
                                        </p:attrNameLst>
                                      </p:cBhvr>
                                      <p:to>
                                        <p:strVal val="0.25"/>
                                      </p:to>
                                    </p:set>
                                    <p:animEffect filter="image" prLst="opacity: 0.25">
                                      <p:cBhvr rctx="IE">
                                        <p:cTn id="55" dur="indefinite"/>
                                        <p:tgtEl>
                                          <p:spTgt spid="8"/>
                                        </p:tgtEl>
                                      </p:cBhvr>
                                    </p:animEffect>
                                  </p:childTnLst>
                                </p:cTn>
                              </p:par>
                              <p:par>
                                <p:cTn id="56" presetID="1" presetClass="entr" presetSubtype="0" fill="hold" grpId="0" nodeType="withEffect">
                                  <p:stCondLst>
                                    <p:cond delay="0"/>
                                  </p:stCondLst>
                                  <p:childTnLst>
                                    <p:set>
                                      <p:cBhvr>
                                        <p:cTn id="57" dur="1" fill="hold">
                                          <p:stCondLst>
                                            <p:cond delay="0"/>
                                          </p:stCondLst>
                                        </p:cTn>
                                        <p:tgtEl>
                                          <p:spTgt spid="10"/>
                                        </p:tgtEl>
                                        <p:attrNameLst>
                                          <p:attrName>style.visibility</p:attrName>
                                        </p:attrNameLst>
                                      </p:cBhvr>
                                      <p:to>
                                        <p:strVal val="visible"/>
                                      </p:to>
                                    </p:set>
                                  </p:childTnLst>
                                </p:cTn>
                              </p:par>
                            </p:childTnLst>
                          </p:cTn>
                        </p:par>
                        <p:par>
                          <p:cTn id="58" fill="hold">
                            <p:stCondLst>
                              <p:cond delay="500"/>
                            </p:stCondLst>
                            <p:childTnLst>
                              <p:par>
                                <p:cTn id="59" presetID="1" presetClass="entr" presetSubtype="0" fill="hold" grpId="0" nodeType="afterEffect">
                                  <p:stCondLst>
                                    <p:cond delay="0"/>
                                  </p:stCondLst>
                                  <p:childTnLst>
                                    <p:set>
                                      <p:cBhvr>
                                        <p:cTn id="60" dur="1" fill="hold">
                                          <p:stCondLst>
                                            <p:cond delay="0"/>
                                          </p:stCondLst>
                                        </p:cTn>
                                        <p:tgtEl>
                                          <p:spTgt spid="1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9" presetClass="emph" presetSubtype="0" fill="hold" grpId="1" nodeType="clickEffect">
                                  <p:stCondLst>
                                    <p:cond delay="0"/>
                                  </p:stCondLst>
                                  <p:childTnLst>
                                    <p:animClr clrSpc="rgb" dir="cw">
                                      <p:cBhvr override="childStyle">
                                        <p:cTn id="64" dur="500" fill="hold"/>
                                        <p:tgtEl>
                                          <p:spTgt spid="11"/>
                                        </p:tgtEl>
                                        <p:attrNameLst>
                                          <p:attrName>style.color</p:attrName>
                                        </p:attrNameLst>
                                      </p:cBhvr>
                                      <p:to>
                                        <a:srgbClr val="969696"/>
                                      </p:to>
                                    </p:animClr>
                                    <p:animClr clrSpc="rgb" dir="cw">
                                      <p:cBhvr>
                                        <p:cTn id="65" dur="500" fill="hold"/>
                                        <p:tgtEl>
                                          <p:spTgt spid="11"/>
                                        </p:tgtEl>
                                        <p:attrNameLst>
                                          <p:attrName>fillcolor</p:attrName>
                                        </p:attrNameLst>
                                      </p:cBhvr>
                                      <p:to>
                                        <a:srgbClr val="969696"/>
                                      </p:to>
                                    </p:animClr>
                                    <p:set>
                                      <p:cBhvr>
                                        <p:cTn id="66" dur="500" fill="hold"/>
                                        <p:tgtEl>
                                          <p:spTgt spid="11"/>
                                        </p:tgtEl>
                                        <p:attrNameLst>
                                          <p:attrName>fill.type</p:attrName>
                                        </p:attrNameLst>
                                      </p:cBhvr>
                                      <p:to>
                                        <p:strVal val="solid"/>
                                      </p:to>
                                    </p:set>
                                    <p:set>
                                      <p:cBhvr>
                                        <p:cTn id="67" dur="500" fill="hold"/>
                                        <p:tgtEl>
                                          <p:spTgt spid="11"/>
                                        </p:tgtEl>
                                        <p:attrNameLst>
                                          <p:attrName>fill.on</p:attrName>
                                        </p:attrNameLst>
                                      </p:cBhvr>
                                      <p:to>
                                        <p:strVal val="true"/>
                                      </p:to>
                                    </p:set>
                                  </p:childTnLst>
                                </p:cTn>
                              </p:par>
                            </p:childTnLst>
                          </p:cTn>
                        </p:par>
                        <p:par>
                          <p:cTn id="68" fill="hold">
                            <p:stCondLst>
                              <p:cond delay="500"/>
                            </p:stCondLst>
                            <p:childTnLst>
                              <p:par>
                                <p:cTn id="69" presetID="9" presetClass="emph" presetSubtype="0" grpId="1" nodeType="afterEffect">
                                  <p:stCondLst>
                                    <p:cond delay="0"/>
                                  </p:stCondLst>
                                  <p:childTnLst>
                                    <p:set>
                                      <p:cBhvr rctx="PPT">
                                        <p:cTn id="70" dur="indefinite"/>
                                        <p:tgtEl>
                                          <p:spTgt spid="10"/>
                                        </p:tgtEl>
                                        <p:attrNameLst>
                                          <p:attrName>style.opacity</p:attrName>
                                        </p:attrNameLst>
                                      </p:cBhvr>
                                      <p:to>
                                        <p:strVal val="0.25"/>
                                      </p:to>
                                    </p:set>
                                    <p:animEffect filter="image" prLst="opacity: 0.25">
                                      <p:cBhvr rctx="IE">
                                        <p:cTn id="71" dur="indefinite"/>
                                        <p:tgtEl>
                                          <p:spTgt spid="10"/>
                                        </p:tgtEl>
                                      </p:cBhvr>
                                    </p:animEffect>
                                  </p:childTnLst>
                                </p:cTn>
                              </p:par>
                            </p:childTnLst>
                          </p:cTn>
                        </p:par>
                        <p:par>
                          <p:cTn id="72" fill="hold">
                            <p:stCondLst>
                              <p:cond delay="500"/>
                            </p:stCondLst>
                            <p:childTnLst>
                              <p:par>
                                <p:cTn id="73" presetID="1" presetClass="entr" presetSubtype="0" fill="hold" grpId="0" nodeType="afterEffect">
                                  <p:stCondLst>
                                    <p:cond delay="0"/>
                                  </p:stCondLst>
                                  <p:childTnLst>
                                    <p:set>
                                      <p:cBhvr>
                                        <p:cTn id="74" dur="1" fill="hold">
                                          <p:stCondLst>
                                            <p:cond delay="0"/>
                                          </p:stCondLst>
                                        </p:cTn>
                                        <p:tgtEl>
                                          <p:spTgt spid="12"/>
                                        </p:tgtEl>
                                        <p:attrNameLst>
                                          <p:attrName>style.visibility</p:attrName>
                                        </p:attrNameLst>
                                      </p:cBhvr>
                                      <p:to>
                                        <p:strVal val="visible"/>
                                      </p:to>
                                    </p:set>
                                  </p:childTnLst>
                                </p:cTn>
                              </p:par>
                            </p:childTnLst>
                          </p:cTn>
                        </p:par>
                        <p:par>
                          <p:cTn id="75" fill="hold">
                            <p:stCondLst>
                              <p:cond delay="500"/>
                            </p:stCondLst>
                            <p:childTnLst>
                              <p:par>
                                <p:cTn id="76" presetID="1" presetClass="entr" presetSubtype="0" fill="hold" grpId="0" nodeType="afterEffect">
                                  <p:stCondLst>
                                    <p:cond delay="0"/>
                                  </p:stCondLst>
                                  <p:childTnLst>
                                    <p:set>
                                      <p:cBhvr>
                                        <p:cTn id="77"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p:bldP spid="5" grpId="1"/>
      <p:bldP spid="6" grpId="0"/>
      <p:bldP spid="6" grpId="1"/>
      <p:bldP spid="7" grpId="0" animBg="1"/>
      <p:bldP spid="7" grpId="1" animBg="1"/>
      <p:bldP spid="8" grpId="0"/>
      <p:bldP spid="8" grpId="1"/>
      <p:bldP spid="9" grpId="0" animBg="1"/>
      <p:bldP spid="9" grpId="1" animBg="1"/>
      <p:bldP spid="10" grpId="0"/>
      <p:bldP spid="10" grpId="1"/>
      <p:bldP spid="11" grpId="0" animBg="1"/>
      <p:bldP spid="11" grpId="1" animBg="1"/>
      <p:bldP spid="12"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p:cNvPicPr>
            <a:picLocks noChangeAspect="1" noChangeArrowheads="1"/>
          </p:cNvPicPr>
          <p:nvPr/>
        </p:nvPicPr>
        <p:blipFill>
          <a:blip r:embed="rId2" cstate="print"/>
          <a:srcRect/>
          <a:stretch>
            <a:fillRect/>
          </a:stretch>
        </p:blipFill>
        <p:spPr bwMode="auto">
          <a:xfrm>
            <a:off x="0" y="725489"/>
            <a:ext cx="9144000" cy="2640011"/>
          </a:xfrm>
          <a:prstGeom prst="rect">
            <a:avLst/>
          </a:prstGeom>
          <a:noFill/>
          <a:ln w="9525">
            <a:noFill/>
            <a:miter lim="800000"/>
            <a:headEnd/>
            <a:tailEnd/>
          </a:ln>
          <a:effectLst/>
        </p:spPr>
      </p:pic>
      <p:sp>
        <p:nvSpPr>
          <p:cNvPr id="2" name="Slide Number Placeholder 1"/>
          <p:cNvSpPr>
            <a:spLocks noGrp="1"/>
          </p:cNvSpPr>
          <p:nvPr>
            <p:ph type="sldNum" sz="quarter" idx="4"/>
          </p:nvPr>
        </p:nvSpPr>
        <p:spPr/>
        <p:txBody>
          <a:bodyPr/>
          <a:lstStyle/>
          <a:p>
            <a:fld id="{566126A5-8985-4D99-9F16-E7E6A6354FC5}" type="slidenum">
              <a:rPr lang="en-US" smtClean="0"/>
              <a:pPr/>
              <a:t>8</a:t>
            </a:fld>
            <a:endParaRPr lang="en-US" dirty="0"/>
          </a:p>
        </p:txBody>
      </p:sp>
      <p:sp>
        <p:nvSpPr>
          <p:cNvPr id="3" name="Rectangle 2"/>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9" name="Text Box 6"/>
          <p:cNvSpPr txBox="1">
            <a:spLocks noChangeArrowheads="1"/>
          </p:cNvSpPr>
          <p:nvPr/>
        </p:nvSpPr>
        <p:spPr bwMode="auto">
          <a:xfrm>
            <a:off x="0" y="3414445"/>
            <a:ext cx="8940800" cy="78483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This is the second part of the study – Section B – which is looking at actual facts. Supplier is requested to carry out a production representative run. Duration of run depends on the product and is to be discussed case by case between </a:t>
            </a:r>
            <a:r>
              <a:rPr lang="en-GB" sz="1500" b="1" dirty="0" err="1" smtClean="0">
                <a:solidFill>
                  <a:schemeClr val="tx2"/>
                </a:solidFill>
              </a:rPr>
              <a:t>Methode</a:t>
            </a:r>
            <a:r>
              <a:rPr lang="en-GB" sz="1500" b="1" dirty="0" smtClean="0">
                <a:solidFill>
                  <a:schemeClr val="tx2"/>
                </a:solidFill>
              </a:rPr>
              <a:t> and Supplier. </a:t>
            </a:r>
          </a:p>
        </p:txBody>
      </p:sp>
      <p:sp>
        <p:nvSpPr>
          <p:cNvPr id="10" name="Rectangle 9"/>
          <p:cNvSpPr/>
          <p:nvPr/>
        </p:nvSpPr>
        <p:spPr>
          <a:xfrm>
            <a:off x="4393587" y="1323977"/>
            <a:ext cx="1584000" cy="39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6"/>
          <p:cNvSpPr txBox="1">
            <a:spLocks noChangeArrowheads="1"/>
          </p:cNvSpPr>
          <p:nvPr/>
        </p:nvSpPr>
        <p:spPr bwMode="auto">
          <a:xfrm>
            <a:off x="0" y="4163745"/>
            <a:ext cx="8940800" cy="1015663"/>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How long is the run in minutes? If there is a changeover planned during OEE run </a:t>
            </a:r>
            <a:r>
              <a:rPr lang="en-GB" sz="1500" b="1" u="sng" dirty="0" smtClean="0">
                <a:solidFill>
                  <a:schemeClr val="tx2"/>
                </a:solidFill>
              </a:rPr>
              <a:t>DO NOT </a:t>
            </a:r>
            <a:r>
              <a:rPr lang="en-GB" sz="1500" b="1" dirty="0" smtClean="0">
                <a:solidFill>
                  <a:schemeClr val="tx2"/>
                </a:solidFill>
              </a:rPr>
              <a:t>deduct the changeover time. Example if run starts at 10.00 and stops at 14.00, the value to be input in highlighted field is 360minutes (6hrs x 60 minutes). Some customers specifically ask for a changeover to be inserted in the OEE – this shall be discussed with </a:t>
            </a:r>
            <a:r>
              <a:rPr lang="en-GB" sz="1500" b="1" dirty="0" err="1" smtClean="0">
                <a:solidFill>
                  <a:schemeClr val="tx2"/>
                </a:solidFill>
              </a:rPr>
              <a:t>Methode</a:t>
            </a:r>
            <a:r>
              <a:rPr lang="en-GB" sz="1500" b="1" dirty="0" smtClean="0">
                <a:solidFill>
                  <a:schemeClr val="tx2"/>
                </a:solidFill>
              </a:rPr>
              <a:t>.</a:t>
            </a:r>
          </a:p>
        </p:txBody>
      </p:sp>
      <p:sp>
        <p:nvSpPr>
          <p:cNvPr id="13" name="Text Box 6"/>
          <p:cNvSpPr txBox="1">
            <a:spLocks noChangeArrowheads="1"/>
          </p:cNvSpPr>
          <p:nvPr/>
        </p:nvSpPr>
        <p:spPr bwMode="auto">
          <a:xfrm>
            <a:off x="0" y="5128945"/>
            <a:ext cx="8940800" cy="1015663"/>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Was the process stopped for breaks, meetings or any </a:t>
            </a:r>
            <a:r>
              <a:rPr lang="en-GB" sz="1500" b="1" u="sng" dirty="0" smtClean="0">
                <a:solidFill>
                  <a:schemeClr val="tx2"/>
                </a:solidFill>
              </a:rPr>
              <a:t>planned</a:t>
            </a:r>
            <a:r>
              <a:rPr lang="en-GB" sz="1500" b="1" dirty="0" smtClean="0">
                <a:solidFill>
                  <a:schemeClr val="tx2"/>
                </a:solidFill>
              </a:rPr>
              <a:t> activity? If yes, please include the no. of minutes in which the process was stopped. If process was working during an operator break, this is not considered as planned downtime…..as the process was not stopped. </a:t>
            </a:r>
          </a:p>
        </p:txBody>
      </p:sp>
      <p:sp>
        <p:nvSpPr>
          <p:cNvPr id="14" name="Rectangle 13"/>
          <p:cNvSpPr/>
          <p:nvPr/>
        </p:nvSpPr>
        <p:spPr>
          <a:xfrm>
            <a:off x="4393587" y="1704977"/>
            <a:ext cx="1584000" cy="2160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grpId="1" nodeType="clickEffect">
                                  <p:stCondLst>
                                    <p:cond delay="0"/>
                                  </p:stCondLst>
                                  <p:childTnLst>
                                    <p:set>
                                      <p:cBhvr rctx="PPT">
                                        <p:cTn id="10" dur="indefinite"/>
                                        <p:tgtEl>
                                          <p:spTgt spid="9"/>
                                        </p:tgtEl>
                                        <p:attrNameLst>
                                          <p:attrName>style.opacity</p:attrName>
                                        </p:attrNameLst>
                                      </p:cBhvr>
                                      <p:to>
                                        <p:strVal val="0.25"/>
                                      </p:to>
                                    </p:set>
                                    <p:animEffect filter="image" prLst="opacity: 0.25">
                                      <p:cBhvr rctx="IE">
                                        <p:cTn id="11" dur="indefinite"/>
                                        <p:tgtEl>
                                          <p:spTgt spid="9"/>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9" presetClass="emph" presetSubtype="0" fill="hold" grpId="1" nodeType="clickEffect">
                                  <p:stCondLst>
                                    <p:cond delay="0"/>
                                  </p:stCondLst>
                                  <p:childTnLst>
                                    <p:animClr clrSpc="rgb" dir="cw">
                                      <p:cBhvr override="childStyle">
                                        <p:cTn id="20" dur="500" fill="hold"/>
                                        <p:tgtEl>
                                          <p:spTgt spid="10"/>
                                        </p:tgtEl>
                                        <p:attrNameLst>
                                          <p:attrName>style.color</p:attrName>
                                        </p:attrNameLst>
                                      </p:cBhvr>
                                      <p:to>
                                        <a:srgbClr val="969696"/>
                                      </p:to>
                                    </p:animClr>
                                    <p:animClr clrSpc="rgb" dir="cw">
                                      <p:cBhvr>
                                        <p:cTn id="21" dur="500" fill="hold"/>
                                        <p:tgtEl>
                                          <p:spTgt spid="10"/>
                                        </p:tgtEl>
                                        <p:attrNameLst>
                                          <p:attrName>fillcolor</p:attrName>
                                        </p:attrNameLst>
                                      </p:cBhvr>
                                      <p:to>
                                        <a:srgbClr val="969696"/>
                                      </p:to>
                                    </p:animClr>
                                    <p:set>
                                      <p:cBhvr>
                                        <p:cTn id="22" dur="500" fill="hold"/>
                                        <p:tgtEl>
                                          <p:spTgt spid="10"/>
                                        </p:tgtEl>
                                        <p:attrNameLst>
                                          <p:attrName>fill.type</p:attrName>
                                        </p:attrNameLst>
                                      </p:cBhvr>
                                      <p:to>
                                        <p:strVal val="solid"/>
                                      </p:to>
                                    </p:set>
                                    <p:set>
                                      <p:cBhvr>
                                        <p:cTn id="23" dur="500" fill="hold"/>
                                        <p:tgtEl>
                                          <p:spTgt spid="10"/>
                                        </p:tgtEl>
                                        <p:attrNameLst>
                                          <p:attrName>fill.on</p:attrName>
                                        </p:attrNameLst>
                                      </p:cBhvr>
                                      <p:to>
                                        <p:strVal val="true"/>
                                      </p:to>
                                    </p:set>
                                  </p:childTnLst>
                                </p:cTn>
                              </p:par>
                              <p:par>
                                <p:cTn id="24" presetID="9" presetClass="emph" presetSubtype="0" grpId="1" nodeType="withEffect">
                                  <p:stCondLst>
                                    <p:cond delay="0"/>
                                  </p:stCondLst>
                                  <p:childTnLst>
                                    <p:set>
                                      <p:cBhvr rctx="PPT">
                                        <p:cTn id="25" dur="indefinite"/>
                                        <p:tgtEl>
                                          <p:spTgt spid="11"/>
                                        </p:tgtEl>
                                        <p:attrNameLst>
                                          <p:attrName>style.opacity</p:attrName>
                                        </p:attrNameLst>
                                      </p:cBhvr>
                                      <p:to>
                                        <p:strVal val="0.25"/>
                                      </p:to>
                                    </p:set>
                                    <p:animEffect filter="image" prLst="opacity: 0.25">
                                      <p:cBhvr rctx="IE">
                                        <p:cTn id="26" dur="indefinite"/>
                                        <p:tgtEl>
                                          <p:spTgt spid="11"/>
                                        </p:tgtEl>
                                      </p:cBhvr>
                                    </p:animEffec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0"/>
                                          </p:stCondLst>
                                        </p:cTn>
                                        <p:tgtEl>
                                          <p:spTgt spid="13"/>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animBg="1"/>
      <p:bldP spid="10" grpId="1" animBg="1"/>
      <p:bldP spid="11" grpId="0"/>
      <p:bldP spid="11" grpId="1"/>
      <p:bldP spid="13" grpId="0"/>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p:cNvPicPr>
            <a:picLocks noChangeAspect="1" noChangeArrowheads="1"/>
          </p:cNvPicPr>
          <p:nvPr/>
        </p:nvPicPr>
        <p:blipFill>
          <a:blip r:embed="rId2" cstate="print"/>
          <a:srcRect/>
          <a:stretch>
            <a:fillRect/>
          </a:stretch>
        </p:blipFill>
        <p:spPr bwMode="auto">
          <a:xfrm>
            <a:off x="0" y="725489"/>
            <a:ext cx="9144000" cy="2640011"/>
          </a:xfrm>
          <a:prstGeom prst="rect">
            <a:avLst/>
          </a:prstGeom>
          <a:noFill/>
          <a:ln w="9525">
            <a:noFill/>
            <a:miter lim="800000"/>
            <a:headEnd/>
            <a:tailEnd/>
          </a:ln>
          <a:effectLst/>
        </p:spPr>
      </p:pic>
      <p:sp>
        <p:nvSpPr>
          <p:cNvPr id="2" name="Slide Number Placeholder 1"/>
          <p:cNvSpPr>
            <a:spLocks noGrp="1"/>
          </p:cNvSpPr>
          <p:nvPr>
            <p:ph type="sldNum" sz="quarter" idx="4"/>
          </p:nvPr>
        </p:nvSpPr>
        <p:spPr/>
        <p:txBody>
          <a:bodyPr/>
          <a:lstStyle/>
          <a:p>
            <a:fld id="{566126A5-8985-4D99-9F16-E7E6A6354FC5}" type="slidenum">
              <a:rPr lang="en-US" smtClean="0"/>
              <a:pPr/>
              <a:t>9</a:t>
            </a:fld>
            <a:endParaRPr lang="en-US" dirty="0"/>
          </a:p>
        </p:txBody>
      </p:sp>
      <p:sp>
        <p:nvSpPr>
          <p:cNvPr id="3" name="Rectangle 2"/>
          <p:cNvSpPr/>
          <p:nvPr/>
        </p:nvSpPr>
        <p:spPr>
          <a:xfrm>
            <a:off x="79634" y="100359"/>
            <a:ext cx="8975158" cy="5232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GB" sz="2800" b="1" dirty="0" smtClean="0">
                <a:solidFill>
                  <a:schemeClr val="tx2"/>
                </a:solidFill>
              </a:rPr>
              <a:t>Capacity Analysis</a:t>
            </a:r>
            <a:endParaRPr lang="en-GB" sz="2800" b="1" dirty="0">
              <a:solidFill>
                <a:schemeClr val="tx2"/>
              </a:solidFill>
            </a:endParaRPr>
          </a:p>
        </p:txBody>
      </p:sp>
      <p:sp>
        <p:nvSpPr>
          <p:cNvPr id="9" name="Text Box 6"/>
          <p:cNvSpPr txBox="1">
            <a:spLocks noChangeArrowheads="1"/>
          </p:cNvSpPr>
          <p:nvPr/>
        </p:nvSpPr>
        <p:spPr bwMode="auto">
          <a:xfrm>
            <a:off x="0" y="3503345"/>
            <a:ext cx="8940800" cy="1015663"/>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If there was a change over planned in the run please insert the </a:t>
            </a:r>
            <a:r>
              <a:rPr lang="en-GB" sz="1500" b="1" u="sng" dirty="0" smtClean="0">
                <a:solidFill>
                  <a:schemeClr val="tx2"/>
                </a:solidFill>
              </a:rPr>
              <a:t>actual time </a:t>
            </a:r>
            <a:r>
              <a:rPr lang="en-GB" sz="1500" b="1" dirty="0" smtClean="0">
                <a:solidFill>
                  <a:schemeClr val="tx2"/>
                </a:solidFill>
              </a:rPr>
              <a:t>(in minutes) taken for the changeover to take place. It is important that the change over activity is given the same importance as a normal changeover during production. If during production, there are two persons changing a tool, then during this run, the same two persons shall be do the job.</a:t>
            </a:r>
          </a:p>
        </p:txBody>
      </p:sp>
      <p:sp>
        <p:nvSpPr>
          <p:cNvPr id="12" name="Rectangle 11"/>
          <p:cNvSpPr/>
          <p:nvPr/>
        </p:nvSpPr>
        <p:spPr>
          <a:xfrm>
            <a:off x="4393587" y="2124077"/>
            <a:ext cx="1584000" cy="223200"/>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380887" y="2720977"/>
            <a:ext cx="1584000" cy="174623"/>
          </a:xfrm>
          <a:prstGeom prst="rect">
            <a:avLst/>
          </a:prstGeom>
          <a:solidFill>
            <a:schemeClr val="accent6">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Box 6"/>
          <p:cNvSpPr txBox="1">
            <a:spLocks noChangeArrowheads="1"/>
          </p:cNvSpPr>
          <p:nvPr/>
        </p:nvSpPr>
        <p:spPr bwMode="auto">
          <a:xfrm>
            <a:off x="0" y="4519345"/>
            <a:ext cx="8940800" cy="784830"/>
          </a:xfrm>
          <a:prstGeom prst="rect">
            <a:avLst/>
          </a:prstGeom>
          <a:noFill/>
          <a:ln w="9525">
            <a:noFill/>
            <a:miter lim="800000"/>
            <a:headEnd/>
            <a:tailEnd/>
          </a:ln>
        </p:spPr>
        <p:txBody>
          <a:bodyPr wrap="square">
            <a:spAutoFit/>
          </a:bodyPr>
          <a:lstStyle/>
          <a:p>
            <a:pPr marL="342900" indent="-342900">
              <a:spcBef>
                <a:spcPct val="50000"/>
              </a:spcBef>
              <a:buFontTx/>
              <a:buChar char="•"/>
            </a:pPr>
            <a:r>
              <a:rPr lang="en-GB" sz="1500" b="1" dirty="0" smtClean="0">
                <a:solidFill>
                  <a:schemeClr val="tx2"/>
                </a:solidFill>
              </a:rPr>
              <a:t>Collect any unplanned downtime that takes place during the run and insert this in the highlighted field. This may include breakdown maintenance, power cuts, quality issues that need intervention on process, etc.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9" presetClass="emph" presetSubtype="0" fill="hold" grpId="1" nodeType="clickEffect">
                                  <p:stCondLst>
                                    <p:cond delay="0"/>
                                  </p:stCondLst>
                                  <p:childTnLst>
                                    <p:animClr clrSpc="rgb" dir="cw">
                                      <p:cBhvr override="childStyle">
                                        <p:cTn id="12" dur="500" fill="hold"/>
                                        <p:tgtEl>
                                          <p:spTgt spid="12"/>
                                        </p:tgtEl>
                                        <p:attrNameLst>
                                          <p:attrName>style.color</p:attrName>
                                        </p:attrNameLst>
                                      </p:cBhvr>
                                      <p:to>
                                        <a:srgbClr val="969696"/>
                                      </p:to>
                                    </p:animClr>
                                    <p:animClr clrSpc="rgb" dir="cw">
                                      <p:cBhvr>
                                        <p:cTn id="13" dur="500" fill="hold"/>
                                        <p:tgtEl>
                                          <p:spTgt spid="12"/>
                                        </p:tgtEl>
                                        <p:attrNameLst>
                                          <p:attrName>fillcolor</p:attrName>
                                        </p:attrNameLst>
                                      </p:cBhvr>
                                      <p:to>
                                        <a:srgbClr val="969696"/>
                                      </p:to>
                                    </p:animClr>
                                    <p:set>
                                      <p:cBhvr>
                                        <p:cTn id="14" dur="500" fill="hold"/>
                                        <p:tgtEl>
                                          <p:spTgt spid="12"/>
                                        </p:tgtEl>
                                        <p:attrNameLst>
                                          <p:attrName>fill.type</p:attrName>
                                        </p:attrNameLst>
                                      </p:cBhvr>
                                      <p:to>
                                        <p:strVal val="solid"/>
                                      </p:to>
                                    </p:set>
                                    <p:set>
                                      <p:cBhvr>
                                        <p:cTn id="15" dur="500" fill="hold"/>
                                        <p:tgtEl>
                                          <p:spTgt spid="12"/>
                                        </p:tgtEl>
                                        <p:attrNameLst>
                                          <p:attrName>fill.on</p:attrName>
                                        </p:attrNameLst>
                                      </p:cBhvr>
                                      <p:to>
                                        <p:strVal val="true"/>
                                      </p:to>
                                    </p:set>
                                  </p:childTnLst>
                                </p:cTn>
                              </p:par>
                            </p:childTnLst>
                          </p:cTn>
                        </p:par>
                        <p:par>
                          <p:cTn id="16" fill="hold">
                            <p:stCondLst>
                              <p:cond delay="500"/>
                            </p:stCondLst>
                            <p:childTnLst>
                              <p:par>
                                <p:cTn id="17" presetID="9" presetClass="emph" presetSubtype="0" grpId="1" nodeType="afterEffect">
                                  <p:stCondLst>
                                    <p:cond delay="0"/>
                                  </p:stCondLst>
                                  <p:childTnLst>
                                    <p:set>
                                      <p:cBhvr rctx="PPT">
                                        <p:cTn id="18" dur="indefinite"/>
                                        <p:tgtEl>
                                          <p:spTgt spid="9"/>
                                        </p:tgtEl>
                                        <p:attrNameLst>
                                          <p:attrName>style.opacity</p:attrName>
                                        </p:attrNameLst>
                                      </p:cBhvr>
                                      <p:to>
                                        <p:strVal val="0.25"/>
                                      </p:to>
                                    </p:set>
                                    <p:animEffect filter="image" prLst="opacity: 0.25">
                                      <p:cBhvr rctx="IE">
                                        <p:cTn id="19" dur="indefinite"/>
                                        <p:tgtEl>
                                          <p:spTgt spid="9"/>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2" grpId="0" animBg="1"/>
      <p:bldP spid="12" grpId="1" animBg="1"/>
      <p:bldP spid="15" grpId="0" animBg="1"/>
      <p:bldP spid="1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5A7F9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12616</TotalTime>
  <Words>1284</Words>
  <Application>Microsoft Office PowerPoint</Application>
  <PresentationFormat>On-screen Show (4:3)</PresentationFormat>
  <Paragraphs>63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Casey Hess</Manager>
  <Company>Designkitchen</Company>
  <LinksUpToDate>false</LinksUpToDate>
  <SharedDoc>false</SharedDoc>
  <HyperlinkBase>http://www.methode.com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Methode Electronics Overview</dc:title>
  <dc:creator>Thomas Beshke</dc:creator>
  <cp:lastModifiedBy>Patrick Ferrito</cp:lastModifiedBy>
  <cp:revision>658</cp:revision>
  <cp:lastPrinted>2011-08-23T17:37:11Z</cp:lastPrinted>
  <dcterms:created xsi:type="dcterms:W3CDTF">2010-08-31T16:31:54Z</dcterms:created>
  <dcterms:modified xsi:type="dcterms:W3CDTF">2014-01-21T15:16:53Z</dcterms:modified>
  <cp:category>template</cp:category>
</cp:coreProperties>
</file>